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12"/>
  </p:notesMasterIdLst>
  <p:sldIdLst>
    <p:sldId id="256" r:id="rId2"/>
    <p:sldId id="258" r:id="rId3"/>
    <p:sldId id="262" r:id="rId4"/>
    <p:sldId id="266" r:id="rId5"/>
    <p:sldId id="264" r:id="rId6"/>
    <p:sldId id="265" r:id="rId7"/>
    <p:sldId id="263" r:id="rId8"/>
    <p:sldId id="259" r:id="rId9"/>
    <p:sldId id="260" r:id="rId10"/>
    <p:sldId id="267"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057"/>
    <p:restoredTop sz="85127"/>
  </p:normalViewPr>
  <p:slideViewPr>
    <p:cSldViewPr snapToGrid="0" snapToObjects="1" showGuides="1">
      <p:cViewPr varScale="1">
        <p:scale>
          <a:sx n="48" d="100"/>
          <a:sy n="48" d="100"/>
        </p:scale>
        <p:origin x="192" y="1160"/>
      </p:cViewPr>
      <p:guideLst>
        <p:guide orient="horz" pos="213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svg"/><Relationship Id="rId2" Type="http://schemas.openxmlformats.org/officeDocument/2006/relationships/image" Target="../media/image8.svg"/><Relationship Id="rId1" Type="http://schemas.openxmlformats.org/officeDocument/2006/relationships/image" Target="../media/image7.png"/><Relationship Id="rId6" Type="http://schemas.openxmlformats.org/officeDocument/2006/relationships/image" Target="../media/image12.sv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svg"/><Relationship Id="rId4" Type="http://schemas.openxmlformats.org/officeDocument/2006/relationships/image" Target="../media/image10.svg"/><Relationship Id="rId9" Type="http://schemas.openxmlformats.org/officeDocument/2006/relationships/image" Target="../media/image15.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3BF7F6-A30C-4734-BBA6-92FB91EBF8F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144E62D-EB6B-459A-88A0-EC892AF566D5}">
      <dgm:prSet/>
      <dgm:spPr/>
      <dgm:t>
        <a:bodyPr/>
        <a:lstStyle/>
        <a:p>
          <a:pPr>
            <a:lnSpc>
              <a:spcPct val="100000"/>
            </a:lnSpc>
          </a:pPr>
          <a:r>
            <a:rPr lang="en-US" dirty="0"/>
            <a:t>1. Begin by holding the lock in a comfortable manner in your left hand with the torque wrench inserted.</a:t>
          </a:r>
        </a:p>
      </dgm:t>
    </dgm:pt>
    <dgm:pt modelId="{9CF343B6-69C3-46B0-8809-4B9FF26DB62E}" type="parTrans" cxnId="{782BCD80-928C-46AB-9F2D-3DC92A577462}">
      <dgm:prSet/>
      <dgm:spPr/>
      <dgm:t>
        <a:bodyPr/>
        <a:lstStyle/>
        <a:p>
          <a:endParaRPr lang="en-US"/>
        </a:p>
      </dgm:t>
    </dgm:pt>
    <dgm:pt modelId="{4CDE871A-06BD-4C47-B767-C11AB61AC275}" type="sibTrans" cxnId="{782BCD80-928C-46AB-9F2D-3DC92A577462}">
      <dgm:prSet/>
      <dgm:spPr/>
      <dgm:t>
        <a:bodyPr/>
        <a:lstStyle/>
        <a:p>
          <a:endParaRPr lang="en-US"/>
        </a:p>
      </dgm:t>
    </dgm:pt>
    <dgm:pt modelId="{0DCCA4A5-A008-4AA2-BADD-735A91F4AB0B}">
      <dgm:prSet/>
      <dgm:spPr/>
      <dgm:t>
        <a:bodyPr/>
        <a:lstStyle/>
        <a:p>
          <a:pPr>
            <a:lnSpc>
              <a:spcPct val="100000"/>
            </a:lnSpc>
          </a:pPr>
          <a:r>
            <a:rPr lang="en-US" dirty="0"/>
            <a:t>2. Wrap your left thumb around the bottom of the lock to provide support and your left index finger straight up to provide tension to the torque wrench.</a:t>
          </a:r>
        </a:p>
      </dgm:t>
    </dgm:pt>
    <dgm:pt modelId="{68CF322C-F736-413F-8F0A-5717A89DF1FE}" type="parTrans" cxnId="{AD2E59C4-6922-4622-A299-AB3EA33945BF}">
      <dgm:prSet/>
      <dgm:spPr/>
      <dgm:t>
        <a:bodyPr/>
        <a:lstStyle/>
        <a:p>
          <a:endParaRPr lang="en-US"/>
        </a:p>
      </dgm:t>
    </dgm:pt>
    <dgm:pt modelId="{EA65DA1D-D101-4829-BC07-4825386E004D}" type="sibTrans" cxnId="{AD2E59C4-6922-4622-A299-AB3EA33945BF}">
      <dgm:prSet/>
      <dgm:spPr/>
      <dgm:t>
        <a:bodyPr/>
        <a:lstStyle/>
        <a:p>
          <a:endParaRPr lang="en-US"/>
        </a:p>
      </dgm:t>
    </dgm:pt>
    <dgm:pt modelId="{C7EA8AE8-02CF-412A-981D-2F5C1E71636C}">
      <dgm:prSet/>
      <dgm:spPr/>
      <dgm:t>
        <a:bodyPr/>
        <a:lstStyle/>
        <a:p>
          <a:pPr>
            <a:lnSpc>
              <a:spcPct val="100000"/>
            </a:lnSpc>
          </a:pPr>
          <a:r>
            <a:rPr lang="en-US" dirty="0"/>
            <a:t>3. Holding your pick as you would a dart, grasping it with your index finger and thumb, insert it into the lock all the way to the back.</a:t>
          </a:r>
        </a:p>
      </dgm:t>
    </dgm:pt>
    <dgm:pt modelId="{559BD1DC-2F56-4AAB-ADD0-09A497F307FB}" type="parTrans" cxnId="{B2006414-7FED-4FB7-A86E-DCD391DB76EE}">
      <dgm:prSet/>
      <dgm:spPr/>
      <dgm:t>
        <a:bodyPr/>
        <a:lstStyle/>
        <a:p>
          <a:endParaRPr lang="en-US"/>
        </a:p>
      </dgm:t>
    </dgm:pt>
    <dgm:pt modelId="{26C27A67-FDB3-4151-9C40-C64AD0F83825}" type="sibTrans" cxnId="{B2006414-7FED-4FB7-A86E-DCD391DB76EE}">
      <dgm:prSet/>
      <dgm:spPr/>
      <dgm:t>
        <a:bodyPr/>
        <a:lstStyle/>
        <a:p>
          <a:endParaRPr lang="en-US"/>
        </a:p>
      </dgm:t>
    </dgm:pt>
    <dgm:pt modelId="{219F1359-06C2-4991-A564-DD0EB57FE6BE}">
      <dgm:prSet/>
      <dgm:spPr/>
      <dgm:t>
        <a:bodyPr/>
        <a:lstStyle/>
        <a:p>
          <a:pPr>
            <a:lnSpc>
              <a:spcPct val="100000"/>
            </a:lnSpc>
          </a:pPr>
          <a:r>
            <a:rPr lang="en-US" dirty="0"/>
            <a:t>4. As you get near the back of the lock, begin applying tension with your left index finger on the torque wrench.</a:t>
          </a:r>
        </a:p>
      </dgm:t>
    </dgm:pt>
    <dgm:pt modelId="{6F94603C-0AA7-4DDA-9D1E-8C320DA37DD8}" type="parTrans" cxnId="{AC81577B-65CD-4E5E-9E2A-A6482528A785}">
      <dgm:prSet/>
      <dgm:spPr/>
      <dgm:t>
        <a:bodyPr/>
        <a:lstStyle/>
        <a:p>
          <a:endParaRPr lang="en-US"/>
        </a:p>
      </dgm:t>
    </dgm:pt>
    <dgm:pt modelId="{5338CDCC-9FCA-4310-834C-60B6D96B3551}" type="sibTrans" cxnId="{AC81577B-65CD-4E5E-9E2A-A6482528A785}">
      <dgm:prSet/>
      <dgm:spPr/>
      <dgm:t>
        <a:bodyPr/>
        <a:lstStyle/>
        <a:p>
          <a:endParaRPr lang="en-US"/>
        </a:p>
      </dgm:t>
    </dgm:pt>
    <dgm:pt modelId="{FC8C45E6-1842-4E31-B403-1D711E1F3C44}">
      <dgm:prSet/>
      <dgm:spPr/>
      <dgm:t>
        <a:bodyPr/>
        <a:lstStyle/>
        <a:p>
          <a:pPr>
            <a:lnSpc>
              <a:spcPct val="100000"/>
            </a:lnSpc>
          </a:pPr>
          <a:r>
            <a:rPr lang="en-US" dirty="0"/>
            <a:t>5. When the pick is at the back begin to draw the pick forward, pushing down gently against the key pins as you continue to provide even pressure on the torque wrench.</a:t>
          </a:r>
        </a:p>
      </dgm:t>
    </dgm:pt>
    <dgm:pt modelId="{08BADEB6-F2E9-4442-9ED5-5C8ECAEF4E51}" type="parTrans" cxnId="{4AC111FE-0DEE-4556-9149-15E8D7A38047}">
      <dgm:prSet/>
      <dgm:spPr/>
      <dgm:t>
        <a:bodyPr/>
        <a:lstStyle/>
        <a:p>
          <a:endParaRPr lang="en-US"/>
        </a:p>
      </dgm:t>
    </dgm:pt>
    <dgm:pt modelId="{EC86533B-2BDB-4CC2-9424-4E8F5D468F37}" type="sibTrans" cxnId="{4AC111FE-0DEE-4556-9149-15E8D7A38047}">
      <dgm:prSet/>
      <dgm:spPr/>
      <dgm:t>
        <a:bodyPr/>
        <a:lstStyle/>
        <a:p>
          <a:endParaRPr lang="en-US"/>
        </a:p>
      </dgm:t>
    </dgm:pt>
    <dgm:pt modelId="{14631916-5A0C-4844-89CA-882408F286C1}">
      <dgm:prSet/>
      <dgm:spPr/>
      <dgm:t>
        <a:bodyPr/>
        <a:lstStyle/>
        <a:p>
          <a:pPr>
            <a:lnSpc>
              <a:spcPct val="100000"/>
            </a:lnSpc>
          </a:pPr>
          <a:r>
            <a:rPr lang="en-US" dirty="0"/>
            <a:t>6. The process of pushing and pulling the pick against the pins is called raking. If the lock does not open within three to four rakes, release tension on the torque wrench and try again as it is possible that a pin has been pushed too far and is binding.</a:t>
          </a:r>
        </a:p>
      </dgm:t>
    </dgm:pt>
    <dgm:pt modelId="{CCF3E7B5-FEDA-4B94-B938-91D744006366}" type="parTrans" cxnId="{1F776323-C2E4-4772-8CDF-68237DDA7C7B}">
      <dgm:prSet/>
      <dgm:spPr/>
      <dgm:t>
        <a:bodyPr/>
        <a:lstStyle/>
        <a:p>
          <a:endParaRPr lang="en-US"/>
        </a:p>
      </dgm:t>
    </dgm:pt>
    <dgm:pt modelId="{3AACE2D4-F479-4BFD-B553-935D0C4DB952}" type="sibTrans" cxnId="{1F776323-C2E4-4772-8CDF-68237DDA7C7B}">
      <dgm:prSet/>
      <dgm:spPr/>
      <dgm:t>
        <a:bodyPr/>
        <a:lstStyle/>
        <a:p>
          <a:endParaRPr lang="en-US"/>
        </a:p>
      </dgm:t>
    </dgm:pt>
    <dgm:pt modelId="{9F65C832-1548-45DE-B9B5-57CADC90E908}" type="pres">
      <dgm:prSet presAssocID="{C43BF7F6-A30C-4734-BBA6-92FB91EBF8FE}" presName="root" presStyleCnt="0">
        <dgm:presLayoutVars>
          <dgm:dir/>
          <dgm:resizeHandles val="exact"/>
        </dgm:presLayoutVars>
      </dgm:prSet>
      <dgm:spPr/>
    </dgm:pt>
    <dgm:pt modelId="{B31C4239-7265-4DE4-8343-5712C1051CBE}" type="pres">
      <dgm:prSet presAssocID="{B144E62D-EB6B-459A-88A0-EC892AF566D5}" presName="compNode" presStyleCnt="0"/>
      <dgm:spPr/>
    </dgm:pt>
    <dgm:pt modelId="{90D9107C-AAF7-41A6-9813-4BBFBAEBA664}" type="pres">
      <dgm:prSet presAssocID="{B144E62D-EB6B-459A-88A0-EC892AF566D5}" presName="bgRect" presStyleLbl="bgShp" presStyleIdx="0" presStyleCnt="6"/>
      <dgm:spPr/>
    </dgm:pt>
    <dgm:pt modelId="{50DBDF0C-1A21-43E0-BB35-3DC02BBBB4AD}" type="pres">
      <dgm:prSet presAssocID="{B144E62D-EB6B-459A-88A0-EC892AF566D5}"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rench"/>
        </a:ext>
      </dgm:extLst>
    </dgm:pt>
    <dgm:pt modelId="{68DC47C9-1C34-4889-9645-C3893B908537}" type="pres">
      <dgm:prSet presAssocID="{B144E62D-EB6B-459A-88A0-EC892AF566D5}" presName="spaceRect" presStyleCnt="0"/>
      <dgm:spPr/>
    </dgm:pt>
    <dgm:pt modelId="{481BDBD4-8DA3-4038-BF6A-679E2FED458B}" type="pres">
      <dgm:prSet presAssocID="{B144E62D-EB6B-459A-88A0-EC892AF566D5}" presName="parTx" presStyleLbl="revTx" presStyleIdx="0" presStyleCnt="6" custLinFactNeighborY="-2637">
        <dgm:presLayoutVars>
          <dgm:chMax val="0"/>
          <dgm:chPref val="0"/>
        </dgm:presLayoutVars>
      </dgm:prSet>
      <dgm:spPr/>
    </dgm:pt>
    <dgm:pt modelId="{1B118474-2023-4B75-B6B9-49526B0E7F29}" type="pres">
      <dgm:prSet presAssocID="{4CDE871A-06BD-4C47-B767-C11AB61AC275}" presName="sibTrans" presStyleCnt="0"/>
      <dgm:spPr/>
    </dgm:pt>
    <dgm:pt modelId="{5AB57AB4-4205-471D-A16B-E40A089E4174}" type="pres">
      <dgm:prSet presAssocID="{0DCCA4A5-A008-4AA2-BADD-735A91F4AB0B}" presName="compNode" presStyleCnt="0"/>
      <dgm:spPr/>
    </dgm:pt>
    <dgm:pt modelId="{E08B129D-FC1D-4866-AA9D-B59F61954FDA}" type="pres">
      <dgm:prSet presAssocID="{0DCCA4A5-A008-4AA2-BADD-735A91F4AB0B}" presName="bgRect" presStyleLbl="bgShp" presStyleIdx="1" presStyleCnt="6"/>
      <dgm:spPr/>
    </dgm:pt>
    <dgm:pt modelId="{FDD4B362-56BF-4D8B-95EA-AF4EE0705661}" type="pres">
      <dgm:prSet presAssocID="{0DCCA4A5-A008-4AA2-BADD-735A91F4AB0B}"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EBD75B22-1256-4F3C-8465-C39562724DBF}" type="pres">
      <dgm:prSet presAssocID="{0DCCA4A5-A008-4AA2-BADD-735A91F4AB0B}" presName="spaceRect" presStyleCnt="0"/>
      <dgm:spPr/>
    </dgm:pt>
    <dgm:pt modelId="{D673DF8C-F3C2-45F8-B19C-4976D837A525}" type="pres">
      <dgm:prSet presAssocID="{0DCCA4A5-A008-4AA2-BADD-735A91F4AB0B}" presName="parTx" presStyleLbl="revTx" presStyleIdx="1" presStyleCnt="6" custLinFactNeighborY="-10235">
        <dgm:presLayoutVars>
          <dgm:chMax val="0"/>
          <dgm:chPref val="0"/>
        </dgm:presLayoutVars>
      </dgm:prSet>
      <dgm:spPr/>
    </dgm:pt>
    <dgm:pt modelId="{5B903531-F40F-4776-995A-398619D2EA8A}" type="pres">
      <dgm:prSet presAssocID="{EA65DA1D-D101-4829-BC07-4825386E004D}" presName="sibTrans" presStyleCnt="0"/>
      <dgm:spPr/>
    </dgm:pt>
    <dgm:pt modelId="{904C677D-5FF4-4ABF-9B59-4F9B77155DF2}" type="pres">
      <dgm:prSet presAssocID="{C7EA8AE8-02CF-412A-981D-2F5C1E71636C}" presName="compNode" presStyleCnt="0"/>
      <dgm:spPr/>
    </dgm:pt>
    <dgm:pt modelId="{A5554010-3E6D-4C6D-9A65-1DDBEF9B8A67}" type="pres">
      <dgm:prSet presAssocID="{C7EA8AE8-02CF-412A-981D-2F5C1E71636C}" presName="bgRect" presStyleLbl="bgShp" presStyleIdx="2" presStyleCnt="6"/>
      <dgm:spPr/>
    </dgm:pt>
    <dgm:pt modelId="{75E89131-A8F3-4E53-A5DF-FFDC65C56040}" type="pres">
      <dgm:prSet presAssocID="{C7EA8AE8-02CF-412A-981D-2F5C1E71636C}"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6481453F-05DD-4DA5-ADD6-BC48B86EFC9E}" type="pres">
      <dgm:prSet presAssocID="{C7EA8AE8-02CF-412A-981D-2F5C1E71636C}" presName="spaceRect" presStyleCnt="0"/>
      <dgm:spPr/>
    </dgm:pt>
    <dgm:pt modelId="{72FB7702-D72E-44B8-AC7F-9C97DC8A9B25}" type="pres">
      <dgm:prSet presAssocID="{C7EA8AE8-02CF-412A-981D-2F5C1E71636C}" presName="parTx" presStyleLbl="revTx" presStyleIdx="2" presStyleCnt="6" custLinFactNeighborY="-8188">
        <dgm:presLayoutVars>
          <dgm:chMax val="0"/>
          <dgm:chPref val="0"/>
        </dgm:presLayoutVars>
      </dgm:prSet>
      <dgm:spPr/>
    </dgm:pt>
    <dgm:pt modelId="{8F9F7543-9344-4804-85FD-3F7F72F13A89}" type="pres">
      <dgm:prSet presAssocID="{26C27A67-FDB3-4151-9C40-C64AD0F83825}" presName="sibTrans" presStyleCnt="0"/>
      <dgm:spPr/>
    </dgm:pt>
    <dgm:pt modelId="{FCBE61AB-034C-4F0E-854A-A0031DBFA8C3}" type="pres">
      <dgm:prSet presAssocID="{219F1359-06C2-4991-A564-DD0EB57FE6BE}" presName="compNode" presStyleCnt="0"/>
      <dgm:spPr/>
    </dgm:pt>
    <dgm:pt modelId="{ACCAFFA2-0CC0-47F5-B6AB-5EEE9F928347}" type="pres">
      <dgm:prSet presAssocID="{219F1359-06C2-4991-A564-DD0EB57FE6BE}" presName="bgRect" presStyleLbl="bgShp" presStyleIdx="3" presStyleCnt="6"/>
      <dgm:spPr/>
    </dgm:pt>
    <dgm:pt modelId="{AACD93EF-6A61-4D73-9A0F-B41BA6DEDB9A}" type="pres">
      <dgm:prSet presAssocID="{219F1359-06C2-4991-A564-DD0EB57FE6BE}"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ammer"/>
        </a:ext>
      </dgm:extLst>
    </dgm:pt>
    <dgm:pt modelId="{AC39F9DD-C78F-4A5E-BC49-B1821472104A}" type="pres">
      <dgm:prSet presAssocID="{219F1359-06C2-4991-A564-DD0EB57FE6BE}" presName="spaceRect" presStyleCnt="0"/>
      <dgm:spPr/>
    </dgm:pt>
    <dgm:pt modelId="{D9B79F47-0639-44F4-ADD6-4F4F8BA7D46E}" type="pres">
      <dgm:prSet presAssocID="{219F1359-06C2-4991-A564-DD0EB57FE6BE}" presName="parTx" presStyleLbl="revTx" presStyleIdx="3" presStyleCnt="6" custLinFactNeighborY="-10235">
        <dgm:presLayoutVars>
          <dgm:chMax val="0"/>
          <dgm:chPref val="0"/>
        </dgm:presLayoutVars>
      </dgm:prSet>
      <dgm:spPr/>
    </dgm:pt>
    <dgm:pt modelId="{633FD94C-AA0B-4DB8-AC1F-99CA3D2B7658}" type="pres">
      <dgm:prSet presAssocID="{5338CDCC-9FCA-4310-834C-60B6D96B3551}" presName="sibTrans" presStyleCnt="0"/>
      <dgm:spPr/>
    </dgm:pt>
    <dgm:pt modelId="{86A42953-4BDE-4B01-937A-0DEED5963581}" type="pres">
      <dgm:prSet presAssocID="{FC8C45E6-1842-4E31-B403-1D711E1F3C44}" presName="compNode" presStyleCnt="0"/>
      <dgm:spPr/>
    </dgm:pt>
    <dgm:pt modelId="{8E211C68-CA1C-4A3C-A24D-8682C6B60F9C}" type="pres">
      <dgm:prSet presAssocID="{FC8C45E6-1842-4E31-B403-1D711E1F3C44}" presName="bgRect" presStyleLbl="bgShp" presStyleIdx="4" presStyleCnt="6"/>
      <dgm:spPr/>
    </dgm:pt>
    <dgm:pt modelId="{36ECB46A-BB73-4586-902E-0A2DC89C3B2E}" type="pres">
      <dgm:prSet presAssocID="{FC8C45E6-1842-4E31-B403-1D711E1F3C44}"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vron Arrows"/>
        </a:ext>
      </dgm:extLst>
    </dgm:pt>
    <dgm:pt modelId="{14E8CAB3-33CA-4B2E-AD75-5424141DD639}" type="pres">
      <dgm:prSet presAssocID="{FC8C45E6-1842-4E31-B403-1D711E1F3C44}" presName="spaceRect" presStyleCnt="0"/>
      <dgm:spPr/>
    </dgm:pt>
    <dgm:pt modelId="{48F4365F-F033-482A-8083-5D1BF688FC4B}" type="pres">
      <dgm:prSet presAssocID="{FC8C45E6-1842-4E31-B403-1D711E1F3C44}" presName="parTx" presStyleLbl="revTx" presStyleIdx="4" presStyleCnt="6" custLinFactNeighborY="-8188">
        <dgm:presLayoutVars>
          <dgm:chMax val="0"/>
          <dgm:chPref val="0"/>
        </dgm:presLayoutVars>
      </dgm:prSet>
      <dgm:spPr/>
    </dgm:pt>
    <dgm:pt modelId="{BBFDB702-4648-45F0-B6D6-FC9C96E5896A}" type="pres">
      <dgm:prSet presAssocID="{EC86533B-2BDB-4CC2-9424-4E8F5D468F37}" presName="sibTrans" presStyleCnt="0"/>
      <dgm:spPr/>
    </dgm:pt>
    <dgm:pt modelId="{BD2B47E2-BC4B-40A1-9C2F-F0C74DCEBBBA}" type="pres">
      <dgm:prSet presAssocID="{14631916-5A0C-4844-89CA-882408F286C1}" presName="compNode" presStyleCnt="0"/>
      <dgm:spPr/>
    </dgm:pt>
    <dgm:pt modelId="{3297D229-B384-4482-AC9D-F436C85C58B6}" type="pres">
      <dgm:prSet presAssocID="{14631916-5A0C-4844-89CA-882408F286C1}" presName="bgRect" presStyleLbl="bgShp" presStyleIdx="5" presStyleCnt="6"/>
      <dgm:spPr/>
    </dgm:pt>
    <dgm:pt modelId="{B33350C1-57BC-4864-87B3-37A314841CDF}" type="pres">
      <dgm:prSet presAssocID="{14631916-5A0C-4844-89CA-882408F286C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peed Bump"/>
        </a:ext>
      </dgm:extLst>
    </dgm:pt>
    <dgm:pt modelId="{152A831B-7EF9-43E7-AC8F-E62847B44CBB}" type="pres">
      <dgm:prSet presAssocID="{14631916-5A0C-4844-89CA-882408F286C1}" presName="spaceRect" presStyleCnt="0"/>
      <dgm:spPr/>
    </dgm:pt>
    <dgm:pt modelId="{AA720734-53F1-4582-81AD-DC9E6F09C737}" type="pres">
      <dgm:prSet presAssocID="{14631916-5A0C-4844-89CA-882408F286C1}" presName="parTx" presStyleLbl="revTx" presStyleIdx="5" presStyleCnt="6">
        <dgm:presLayoutVars>
          <dgm:chMax val="0"/>
          <dgm:chPref val="0"/>
        </dgm:presLayoutVars>
      </dgm:prSet>
      <dgm:spPr/>
    </dgm:pt>
  </dgm:ptLst>
  <dgm:cxnLst>
    <dgm:cxn modelId="{B2006414-7FED-4FB7-A86E-DCD391DB76EE}" srcId="{C43BF7F6-A30C-4734-BBA6-92FB91EBF8FE}" destId="{C7EA8AE8-02CF-412A-981D-2F5C1E71636C}" srcOrd="2" destOrd="0" parTransId="{559BD1DC-2F56-4AAB-ADD0-09A497F307FB}" sibTransId="{26C27A67-FDB3-4151-9C40-C64AD0F83825}"/>
    <dgm:cxn modelId="{C8335719-0693-E44F-AFDB-35D0BB42847C}" type="presOf" srcId="{FC8C45E6-1842-4E31-B403-1D711E1F3C44}" destId="{48F4365F-F033-482A-8083-5D1BF688FC4B}" srcOrd="0" destOrd="0" presId="urn:microsoft.com/office/officeart/2018/2/layout/IconVerticalSolidList"/>
    <dgm:cxn modelId="{1F776323-C2E4-4772-8CDF-68237DDA7C7B}" srcId="{C43BF7F6-A30C-4734-BBA6-92FB91EBF8FE}" destId="{14631916-5A0C-4844-89CA-882408F286C1}" srcOrd="5" destOrd="0" parTransId="{CCF3E7B5-FEDA-4B94-B938-91D744006366}" sibTransId="{3AACE2D4-F479-4BFD-B553-935D0C4DB952}"/>
    <dgm:cxn modelId="{E3AC6C4A-E606-7444-B353-307B80C8AFE1}" type="presOf" srcId="{C43BF7F6-A30C-4734-BBA6-92FB91EBF8FE}" destId="{9F65C832-1548-45DE-B9B5-57CADC90E908}" srcOrd="0" destOrd="0" presId="urn:microsoft.com/office/officeart/2018/2/layout/IconVerticalSolidList"/>
    <dgm:cxn modelId="{E9E0FB63-B211-874D-BFBF-E24D1C5C3C4C}" type="presOf" srcId="{C7EA8AE8-02CF-412A-981D-2F5C1E71636C}" destId="{72FB7702-D72E-44B8-AC7F-9C97DC8A9B25}" srcOrd="0" destOrd="0" presId="urn:microsoft.com/office/officeart/2018/2/layout/IconVerticalSolidList"/>
    <dgm:cxn modelId="{42041B6B-7A25-D644-8CCA-155D2B1EBD06}" type="presOf" srcId="{0DCCA4A5-A008-4AA2-BADD-735A91F4AB0B}" destId="{D673DF8C-F3C2-45F8-B19C-4976D837A525}" srcOrd="0" destOrd="0" presId="urn:microsoft.com/office/officeart/2018/2/layout/IconVerticalSolidList"/>
    <dgm:cxn modelId="{A8F2747A-FEB1-B149-ABB5-E0A2EF7FC752}" type="presOf" srcId="{14631916-5A0C-4844-89CA-882408F286C1}" destId="{AA720734-53F1-4582-81AD-DC9E6F09C737}" srcOrd="0" destOrd="0" presId="urn:microsoft.com/office/officeart/2018/2/layout/IconVerticalSolidList"/>
    <dgm:cxn modelId="{AC81577B-65CD-4E5E-9E2A-A6482528A785}" srcId="{C43BF7F6-A30C-4734-BBA6-92FB91EBF8FE}" destId="{219F1359-06C2-4991-A564-DD0EB57FE6BE}" srcOrd="3" destOrd="0" parTransId="{6F94603C-0AA7-4DDA-9D1E-8C320DA37DD8}" sibTransId="{5338CDCC-9FCA-4310-834C-60B6D96B3551}"/>
    <dgm:cxn modelId="{782BCD80-928C-46AB-9F2D-3DC92A577462}" srcId="{C43BF7F6-A30C-4734-BBA6-92FB91EBF8FE}" destId="{B144E62D-EB6B-459A-88A0-EC892AF566D5}" srcOrd="0" destOrd="0" parTransId="{9CF343B6-69C3-46B0-8809-4B9FF26DB62E}" sibTransId="{4CDE871A-06BD-4C47-B767-C11AB61AC275}"/>
    <dgm:cxn modelId="{570250B7-31BE-8F4D-A6DF-95192916CDD0}" type="presOf" srcId="{B144E62D-EB6B-459A-88A0-EC892AF566D5}" destId="{481BDBD4-8DA3-4038-BF6A-679E2FED458B}" srcOrd="0" destOrd="0" presId="urn:microsoft.com/office/officeart/2018/2/layout/IconVerticalSolidList"/>
    <dgm:cxn modelId="{AD2E59C4-6922-4622-A299-AB3EA33945BF}" srcId="{C43BF7F6-A30C-4734-BBA6-92FB91EBF8FE}" destId="{0DCCA4A5-A008-4AA2-BADD-735A91F4AB0B}" srcOrd="1" destOrd="0" parTransId="{68CF322C-F736-413F-8F0A-5717A89DF1FE}" sibTransId="{EA65DA1D-D101-4829-BC07-4825386E004D}"/>
    <dgm:cxn modelId="{486113D5-BE4E-014F-8C43-FB42E141DC36}" type="presOf" srcId="{219F1359-06C2-4991-A564-DD0EB57FE6BE}" destId="{D9B79F47-0639-44F4-ADD6-4F4F8BA7D46E}" srcOrd="0" destOrd="0" presId="urn:microsoft.com/office/officeart/2018/2/layout/IconVerticalSolidList"/>
    <dgm:cxn modelId="{4AC111FE-0DEE-4556-9149-15E8D7A38047}" srcId="{C43BF7F6-A30C-4734-BBA6-92FB91EBF8FE}" destId="{FC8C45E6-1842-4E31-B403-1D711E1F3C44}" srcOrd="4" destOrd="0" parTransId="{08BADEB6-F2E9-4442-9ED5-5C8ECAEF4E51}" sibTransId="{EC86533B-2BDB-4CC2-9424-4E8F5D468F37}"/>
    <dgm:cxn modelId="{9CB208F8-EE5C-A949-86B3-C855DFCDCF4D}" type="presParOf" srcId="{9F65C832-1548-45DE-B9B5-57CADC90E908}" destId="{B31C4239-7265-4DE4-8343-5712C1051CBE}" srcOrd="0" destOrd="0" presId="urn:microsoft.com/office/officeart/2018/2/layout/IconVerticalSolidList"/>
    <dgm:cxn modelId="{46A0FAFD-3003-8841-B1ED-23415EF90E07}" type="presParOf" srcId="{B31C4239-7265-4DE4-8343-5712C1051CBE}" destId="{90D9107C-AAF7-41A6-9813-4BBFBAEBA664}" srcOrd="0" destOrd="0" presId="urn:microsoft.com/office/officeart/2018/2/layout/IconVerticalSolidList"/>
    <dgm:cxn modelId="{53BD7DB4-1B93-E442-BBD7-7F11802BD995}" type="presParOf" srcId="{B31C4239-7265-4DE4-8343-5712C1051CBE}" destId="{50DBDF0C-1A21-43E0-BB35-3DC02BBBB4AD}" srcOrd="1" destOrd="0" presId="urn:microsoft.com/office/officeart/2018/2/layout/IconVerticalSolidList"/>
    <dgm:cxn modelId="{8B5A0A95-8C77-7746-AA5F-29791820EAC9}" type="presParOf" srcId="{B31C4239-7265-4DE4-8343-5712C1051CBE}" destId="{68DC47C9-1C34-4889-9645-C3893B908537}" srcOrd="2" destOrd="0" presId="urn:microsoft.com/office/officeart/2018/2/layout/IconVerticalSolidList"/>
    <dgm:cxn modelId="{56C1DCF6-4082-4549-8616-97C60F6CD503}" type="presParOf" srcId="{B31C4239-7265-4DE4-8343-5712C1051CBE}" destId="{481BDBD4-8DA3-4038-BF6A-679E2FED458B}" srcOrd="3" destOrd="0" presId="urn:microsoft.com/office/officeart/2018/2/layout/IconVerticalSolidList"/>
    <dgm:cxn modelId="{C23CFA35-E1D4-DA42-BD59-86DFD890AB4C}" type="presParOf" srcId="{9F65C832-1548-45DE-B9B5-57CADC90E908}" destId="{1B118474-2023-4B75-B6B9-49526B0E7F29}" srcOrd="1" destOrd="0" presId="urn:microsoft.com/office/officeart/2018/2/layout/IconVerticalSolidList"/>
    <dgm:cxn modelId="{17DA51B3-8AB2-6F4C-AA70-3E0D99B9FC6B}" type="presParOf" srcId="{9F65C832-1548-45DE-B9B5-57CADC90E908}" destId="{5AB57AB4-4205-471D-A16B-E40A089E4174}" srcOrd="2" destOrd="0" presId="urn:microsoft.com/office/officeart/2018/2/layout/IconVerticalSolidList"/>
    <dgm:cxn modelId="{966410E3-6F28-2E4A-886F-A304D085F832}" type="presParOf" srcId="{5AB57AB4-4205-471D-A16B-E40A089E4174}" destId="{E08B129D-FC1D-4866-AA9D-B59F61954FDA}" srcOrd="0" destOrd="0" presId="urn:microsoft.com/office/officeart/2018/2/layout/IconVerticalSolidList"/>
    <dgm:cxn modelId="{B15485CF-3032-5A48-A21E-15CE002A7163}" type="presParOf" srcId="{5AB57AB4-4205-471D-A16B-E40A089E4174}" destId="{FDD4B362-56BF-4D8B-95EA-AF4EE0705661}" srcOrd="1" destOrd="0" presId="urn:microsoft.com/office/officeart/2018/2/layout/IconVerticalSolidList"/>
    <dgm:cxn modelId="{5AC2132D-9846-AF48-B752-9E6D326CF667}" type="presParOf" srcId="{5AB57AB4-4205-471D-A16B-E40A089E4174}" destId="{EBD75B22-1256-4F3C-8465-C39562724DBF}" srcOrd="2" destOrd="0" presId="urn:microsoft.com/office/officeart/2018/2/layout/IconVerticalSolidList"/>
    <dgm:cxn modelId="{60524B36-6ECE-2A47-975F-D3BC69DD938E}" type="presParOf" srcId="{5AB57AB4-4205-471D-A16B-E40A089E4174}" destId="{D673DF8C-F3C2-45F8-B19C-4976D837A525}" srcOrd="3" destOrd="0" presId="urn:microsoft.com/office/officeart/2018/2/layout/IconVerticalSolidList"/>
    <dgm:cxn modelId="{6E127805-43E6-954B-8134-2F2572D4C52B}" type="presParOf" srcId="{9F65C832-1548-45DE-B9B5-57CADC90E908}" destId="{5B903531-F40F-4776-995A-398619D2EA8A}" srcOrd="3" destOrd="0" presId="urn:microsoft.com/office/officeart/2018/2/layout/IconVerticalSolidList"/>
    <dgm:cxn modelId="{8ECB3159-7E36-4748-A471-9FDD98D8421B}" type="presParOf" srcId="{9F65C832-1548-45DE-B9B5-57CADC90E908}" destId="{904C677D-5FF4-4ABF-9B59-4F9B77155DF2}" srcOrd="4" destOrd="0" presId="urn:microsoft.com/office/officeart/2018/2/layout/IconVerticalSolidList"/>
    <dgm:cxn modelId="{20D23B65-D00F-A048-AB13-BB796BC1A07F}" type="presParOf" srcId="{904C677D-5FF4-4ABF-9B59-4F9B77155DF2}" destId="{A5554010-3E6D-4C6D-9A65-1DDBEF9B8A67}" srcOrd="0" destOrd="0" presId="urn:microsoft.com/office/officeart/2018/2/layout/IconVerticalSolidList"/>
    <dgm:cxn modelId="{23D5ED03-4A82-6D40-8411-749D80B8AC47}" type="presParOf" srcId="{904C677D-5FF4-4ABF-9B59-4F9B77155DF2}" destId="{75E89131-A8F3-4E53-A5DF-FFDC65C56040}" srcOrd="1" destOrd="0" presId="urn:microsoft.com/office/officeart/2018/2/layout/IconVerticalSolidList"/>
    <dgm:cxn modelId="{E0C17F00-8702-9A40-8C2F-528AFA78F50B}" type="presParOf" srcId="{904C677D-5FF4-4ABF-9B59-4F9B77155DF2}" destId="{6481453F-05DD-4DA5-ADD6-BC48B86EFC9E}" srcOrd="2" destOrd="0" presId="urn:microsoft.com/office/officeart/2018/2/layout/IconVerticalSolidList"/>
    <dgm:cxn modelId="{EE61FBAB-DD4B-C148-9054-58168F06C1C0}" type="presParOf" srcId="{904C677D-5FF4-4ABF-9B59-4F9B77155DF2}" destId="{72FB7702-D72E-44B8-AC7F-9C97DC8A9B25}" srcOrd="3" destOrd="0" presId="urn:microsoft.com/office/officeart/2018/2/layout/IconVerticalSolidList"/>
    <dgm:cxn modelId="{B288DD05-8CE1-2A4C-ADAB-588D26D8978E}" type="presParOf" srcId="{9F65C832-1548-45DE-B9B5-57CADC90E908}" destId="{8F9F7543-9344-4804-85FD-3F7F72F13A89}" srcOrd="5" destOrd="0" presId="urn:microsoft.com/office/officeart/2018/2/layout/IconVerticalSolidList"/>
    <dgm:cxn modelId="{58AAB637-2E29-3249-97DC-79B9327242A7}" type="presParOf" srcId="{9F65C832-1548-45DE-B9B5-57CADC90E908}" destId="{FCBE61AB-034C-4F0E-854A-A0031DBFA8C3}" srcOrd="6" destOrd="0" presId="urn:microsoft.com/office/officeart/2018/2/layout/IconVerticalSolidList"/>
    <dgm:cxn modelId="{35E83C15-CD71-BA41-A631-5D5CC83D4741}" type="presParOf" srcId="{FCBE61AB-034C-4F0E-854A-A0031DBFA8C3}" destId="{ACCAFFA2-0CC0-47F5-B6AB-5EEE9F928347}" srcOrd="0" destOrd="0" presId="urn:microsoft.com/office/officeart/2018/2/layout/IconVerticalSolidList"/>
    <dgm:cxn modelId="{9ECF1354-699F-FF41-A186-10446FCD19C0}" type="presParOf" srcId="{FCBE61AB-034C-4F0E-854A-A0031DBFA8C3}" destId="{AACD93EF-6A61-4D73-9A0F-B41BA6DEDB9A}" srcOrd="1" destOrd="0" presId="urn:microsoft.com/office/officeart/2018/2/layout/IconVerticalSolidList"/>
    <dgm:cxn modelId="{EB9E3261-1C0C-D348-B660-4CCC57454BF6}" type="presParOf" srcId="{FCBE61AB-034C-4F0E-854A-A0031DBFA8C3}" destId="{AC39F9DD-C78F-4A5E-BC49-B1821472104A}" srcOrd="2" destOrd="0" presId="urn:microsoft.com/office/officeart/2018/2/layout/IconVerticalSolidList"/>
    <dgm:cxn modelId="{5FCECD76-6669-EE4E-AD7B-B83FDFD951A3}" type="presParOf" srcId="{FCBE61AB-034C-4F0E-854A-A0031DBFA8C3}" destId="{D9B79F47-0639-44F4-ADD6-4F4F8BA7D46E}" srcOrd="3" destOrd="0" presId="urn:microsoft.com/office/officeart/2018/2/layout/IconVerticalSolidList"/>
    <dgm:cxn modelId="{E27B919A-A7EC-1547-AB95-3F06A6B52D1E}" type="presParOf" srcId="{9F65C832-1548-45DE-B9B5-57CADC90E908}" destId="{633FD94C-AA0B-4DB8-AC1F-99CA3D2B7658}" srcOrd="7" destOrd="0" presId="urn:microsoft.com/office/officeart/2018/2/layout/IconVerticalSolidList"/>
    <dgm:cxn modelId="{CBCAF596-F9E7-F142-9324-9BDCF79E66F9}" type="presParOf" srcId="{9F65C832-1548-45DE-B9B5-57CADC90E908}" destId="{86A42953-4BDE-4B01-937A-0DEED5963581}" srcOrd="8" destOrd="0" presId="urn:microsoft.com/office/officeart/2018/2/layout/IconVerticalSolidList"/>
    <dgm:cxn modelId="{9F881729-3DD2-2346-827A-9CCB05D54197}" type="presParOf" srcId="{86A42953-4BDE-4B01-937A-0DEED5963581}" destId="{8E211C68-CA1C-4A3C-A24D-8682C6B60F9C}" srcOrd="0" destOrd="0" presId="urn:microsoft.com/office/officeart/2018/2/layout/IconVerticalSolidList"/>
    <dgm:cxn modelId="{40CB834F-1E69-6A46-A9C3-D343BEEA93AC}" type="presParOf" srcId="{86A42953-4BDE-4B01-937A-0DEED5963581}" destId="{36ECB46A-BB73-4586-902E-0A2DC89C3B2E}" srcOrd="1" destOrd="0" presId="urn:microsoft.com/office/officeart/2018/2/layout/IconVerticalSolidList"/>
    <dgm:cxn modelId="{2B88748A-2DF7-654C-9353-9B3213789D98}" type="presParOf" srcId="{86A42953-4BDE-4B01-937A-0DEED5963581}" destId="{14E8CAB3-33CA-4B2E-AD75-5424141DD639}" srcOrd="2" destOrd="0" presId="urn:microsoft.com/office/officeart/2018/2/layout/IconVerticalSolidList"/>
    <dgm:cxn modelId="{8276B5F7-E168-064B-B678-B3C3CBB1389A}" type="presParOf" srcId="{86A42953-4BDE-4B01-937A-0DEED5963581}" destId="{48F4365F-F033-482A-8083-5D1BF688FC4B}" srcOrd="3" destOrd="0" presId="urn:microsoft.com/office/officeart/2018/2/layout/IconVerticalSolidList"/>
    <dgm:cxn modelId="{F2F49E0E-A340-8F46-9730-61E3DC244B11}" type="presParOf" srcId="{9F65C832-1548-45DE-B9B5-57CADC90E908}" destId="{BBFDB702-4648-45F0-B6D6-FC9C96E5896A}" srcOrd="9" destOrd="0" presId="urn:microsoft.com/office/officeart/2018/2/layout/IconVerticalSolidList"/>
    <dgm:cxn modelId="{9402CA99-5926-094B-B8F2-512A9986B0E5}" type="presParOf" srcId="{9F65C832-1548-45DE-B9B5-57CADC90E908}" destId="{BD2B47E2-BC4B-40A1-9C2F-F0C74DCEBBBA}" srcOrd="10" destOrd="0" presId="urn:microsoft.com/office/officeart/2018/2/layout/IconVerticalSolidList"/>
    <dgm:cxn modelId="{32039870-6B0D-B14F-9E6D-13F4E86D3562}" type="presParOf" srcId="{BD2B47E2-BC4B-40A1-9C2F-F0C74DCEBBBA}" destId="{3297D229-B384-4482-AC9D-F436C85C58B6}" srcOrd="0" destOrd="0" presId="urn:microsoft.com/office/officeart/2018/2/layout/IconVerticalSolidList"/>
    <dgm:cxn modelId="{0C271625-0D3E-254B-B2F3-46C1A03EC946}" type="presParOf" srcId="{BD2B47E2-BC4B-40A1-9C2F-F0C74DCEBBBA}" destId="{B33350C1-57BC-4864-87B3-37A314841CDF}" srcOrd="1" destOrd="0" presId="urn:microsoft.com/office/officeart/2018/2/layout/IconVerticalSolidList"/>
    <dgm:cxn modelId="{80E22223-E743-7D4C-90B9-79379CAB52C9}" type="presParOf" srcId="{BD2B47E2-BC4B-40A1-9C2F-F0C74DCEBBBA}" destId="{152A831B-7EF9-43E7-AC8F-E62847B44CBB}" srcOrd="2" destOrd="0" presId="urn:microsoft.com/office/officeart/2018/2/layout/IconVerticalSolidList"/>
    <dgm:cxn modelId="{FADA3752-475C-9D45-B65A-62A2541514F2}" type="presParOf" srcId="{BD2B47E2-BC4B-40A1-9C2F-F0C74DCEBBBA}" destId="{AA720734-53F1-4582-81AD-DC9E6F09C73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D9107C-AAF7-41A6-9813-4BBFBAEBA664}">
      <dsp:nvSpPr>
        <dsp:cNvPr id="0" name=""/>
        <dsp:cNvSpPr/>
      </dsp:nvSpPr>
      <dsp:spPr>
        <a:xfrm>
          <a:off x="0" y="4784"/>
          <a:ext cx="6588691" cy="7874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DBDF0C-1A21-43E0-BB35-3DC02BBBB4AD}">
      <dsp:nvSpPr>
        <dsp:cNvPr id="0" name=""/>
        <dsp:cNvSpPr/>
      </dsp:nvSpPr>
      <dsp:spPr>
        <a:xfrm>
          <a:off x="238193" y="181953"/>
          <a:ext cx="433502" cy="43307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1BDBD4-8DA3-4038-BF6A-679E2FED458B}">
      <dsp:nvSpPr>
        <dsp:cNvPr id="0" name=""/>
        <dsp:cNvSpPr/>
      </dsp:nvSpPr>
      <dsp:spPr>
        <a:xfrm>
          <a:off x="909890" y="0"/>
          <a:ext cx="5664788" cy="812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939" tIns="85939" rIns="85939" bIns="85939" numCol="1" spcCol="1270" anchor="ctr" anchorCtr="0">
          <a:noAutofit/>
        </a:bodyPr>
        <a:lstStyle/>
        <a:p>
          <a:pPr marL="0" lvl="0" indent="0" algn="l" defTabSz="622300">
            <a:lnSpc>
              <a:spcPct val="100000"/>
            </a:lnSpc>
            <a:spcBef>
              <a:spcPct val="0"/>
            </a:spcBef>
            <a:spcAft>
              <a:spcPct val="35000"/>
            </a:spcAft>
            <a:buNone/>
          </a:pPr>
          <a:r>
            <a:rPr lang="en-US" sz="1400" kern="1200" dirty="0"/>
            <a:t>1. Begin by holding the lock in a comfortable manner in your left hand with the torque wrench inserted.</a:t>
          </a:r>
        </a:p>
      </dsp:txBody>
      <dsp:txXfrm>
        <a:off x="909890" y="0"/>
        <a:ext cx="5664788" cy="812023"/>
      </dsp:txXfrm>
    </dsp:sp>
    <dsp:sp modelId="{E08B129D-FC1D-4866-AA9D-B59F61954FDA}">
      <dsp:nvSpPr>
        <dsp:cNvPr id="0" name=""/>
        <dsp:cNvSpPr/>
      </dsp:nvSpPr>
      <dsp:spPr>
        <a:xfrm>
          <a:off x="0" y="1019814"/>
          <a:ext cx="6588691" cy="7874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D4B362-56BF-4D8B-95EA-AF4EE0705661}">
      <dsp:nvSpPr>
        <dsp:cNvPr id="0" name=""/>
        <dsp:cNvSpPr/>
      </dsp:nvSpPr>
      <dsp:spPr>
        <a:xfrm>
          <a:off x="238193" y="1196983"/>
          <a:ext cx="433502" cy="43307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73DF8C-F3C2-45F8-B19C-4976D837A525}">
      <dsp:nvSpPr>
        <dsp:cNvPr id="0" name=""/>
        <dsp:cNvSpPr/>
      </dsp:nvSpPr>
      <dsp:spPr>
        <a:xfrm>
          <a:off x="909890" y="936704"/>
          <a:ext cx="5664788" cy="812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939" tIns="85939" rIns="85939" bIns="85939" numCol="1" spcCol="1270" anchor="ctr" anchorCtr="0">
          <a:noAutofit/>
        </a:bodyPr>
        <a:lstStyle/>
        <a:p>
          <a:pPr marL="0" lvl="0" indent="0" algn="l" defTabSz="622300">
            <a:lnSpc>
              <a:spcPct val="100000"/>
            </a:lnSpc>
            <a:spcBef>
              <a:spcPct val="0"/>
            </a:spcBef>
            <a:spcAft>
              <a:spcPct val="35000"/>
            </a:spcAft>
            <a:buNone/>
          </a:pPr>
          <a:r>
            <a:rPr lang="en-US" sz="1400" kern="1200" dirty="0"/>
            <a:t>2. Wrap your left thumb around the bottom of the lock to provide support and your left index finger straight up to provide tension to the torque wrench.</a:t>
          </a:r>
        </a:p>
      </dsp:txBody>
      <dsp:txXfrm>
        <a:off x="909890" y="936704"/>
        <a:ext cx="5664788" cy="812023"/>
      </dsp:txXfrm>
    </dsp:sp>
    <dsp:sp modelId="{A5554010-3E6D-4C6D-9A65-1DDBEF9B8A67}">
      <dsp:nvSpPr>
        <dsp:cNvPr id="0" name=""/>
        <dsp:cNvSpPr/>
      </dsp:nvSpPr>
      <dsp:spPr>
        <a:xfrm>
          <a:off x="0" y="2034844"/>
          <a:ext cx="6588691" cy="7874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E89131-A8F3-4E53-A5DF-FFDC65C56040}">
      <dsp:nvSpPr>
        <dsp:cNvPr id="0" name=""/>
        <dsp:cNvSpPr/>
      </dsp:nvSpPr>
      <dsp:spPr>
        <a:xfrm>
          <a:off x="238193" y="2212013"/>
          <a:ext cx="433502" cy="43307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FB7702-D72E-44B8-AC7F-9C97DC8A9B25}">
      <dsp:nvSpPr>
        <dsp:cNvPr id="0" name=""/>
        <dsp:cNvSpPr/>
      </dsp:nvSpPr>
      <dsp:spPr>
        <a:xfrm>
          <a:off x="909890" y="1968356"/>
          <a:ext cx="5664788" cy="812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939" tIns="85939" rIns="85939" bIns="85939" numCol="1" spcCol="1270" anchor="ctr" anchorCtr="0">
          <a:noAutofit/>
        </a:bodyPr>
        <a:lstStyle/>
        <a:p>
          <a:pPr marL="0" lvl="0" indent="0" algn="l" defTabSz="622300">
            <a:lnSpc>
              <a:spcPct val="100000"/>
            </a:lnSpc>
            <a:spcBef>
              <a:spcPct val="0"/>
            </a:spcBef>
            <a:spcAft>
              <a:spcPct val="35000"/>
            </a:spcAft>
            <a:buNone/>
          </a:pPr>
          <a:r>
            <a:rPr lang="en-US" sz="1400" kern="1200" dirty="0"/>
            <a:t>3. Holding your pick as you would a dart, grasping it with your index finger and thumb, insert it into the lock all the way to the back.</a:t>
          </a:r>
        </a:p>
      </dsp:txBody>
      <dsp:txXfrm>
        <a:off x="909890" y="1968356"/>
        <a:ext cx="5664788" cy="812023"/>
      </dsp:txXfrm>
    </dsp:sp>
    <dsp:sp modelId="{ACCAFFA2-0CC0-47F5-B6AB-5EEE9F928347}">
      <dsp:nvSpPr>
        <dsp:cNvPr id="0" name=""/>
        <dsp:cNvSpPr/>
      </dsp:nvSpPr>
      <dsp:spPr>
        <a:xfrm>
          <a:off x="0" y="3049874"/>
          <a:ext cx="6588691" cy="7874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CD93EF-6A61-4D73-9A0F-B41BA6DEDB9A}">
      <dsp:nvSpPr>
        <dsp:cNvPr id="0" name=""/>
        <dsp:cNvSpPr/>
      </dsp:nvSpPr>
      <dsp:spPr>
        <a:xfrm>
          <a:off x="238193" y="3227043"/>
          <a:ext cx="433502" cy="43307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B79F47-0639-44F4-ADD6-4F4F8BA7D46E}">
      <dsp:nvSpPr>
        <dsp:cNvPr id="0" name=""/>
        <dsp:cNvSpPr/>
      </dsp:nvSpPr>
      <dsp:spPr>
        <a:xfrm>
          <a:off x="909890" y="2966763"/>
          <a:ext cx="5664788" cy="812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939" tIns="85939" rIns="85939" bIns="85939" numCol="1" spcCol="1270" anchor="ctr" anchorCtr="0">
          <a:noAutofit/>
        </a:bodyPr>
        <a:lstStyle/>
        <a:p>
          <a:pPr marL="0" lvl="0" indent="0" algn="l" defTabSz="622300">
            <a:lnSpc>
              <a:spcPct val="100000"/>
            </a:lnSpc>
            <a:spcBef>
              <a:spcPct val="0"/>
            </a:spcBef>
            <a:spcAft>
              <a:spcPct val="35000"/>
            </a:spcAft>
            <a:buNone/>
          </a:pPr>
          <a:r>
            <a:rPr lang="en-US" sz="1400" kern="1200" dirty="0"/>
            <a:t>4. As you get near the back of the lock, begin applying tension with your left index finger on the torque wrench.</a:t>
          </a:r>
        </a:p>
      </dsp:txBody>
      <dsp:txXfrm>
        <a:off x="909890" y="2966763"/>
        <a:ext cx="5664788" cy="812023"/>
      </dsp:txXfrm>
    </dsp:sp>
    <dsp:sp modelId="{8E211C68-CA1C-4A3C-A24D-8682C6B60F9C}">
      <dsp:nvSpPr>
        <dsp:cNvPr id="0" name=""/>
        <dsp:cNvSpPr/>
      </dsp:nvSpPr>
      <dsp:spPr>
        <a:xfrm>
          <a:off x="0" y="4064904"/>
          <a:ext cx="6588691" cy="7874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ECB46A-BB73-4586-902E-0A2DC89C3B2E}">
      <dsp:nvSpPr>
        <dsp:cNvPr id="0" name=""/>
        <dsp:cNvSpPr/>
      </dsp:nvSpPr>
      <dsp:spPr>
        <a:xfrm>
          <a:off x="238193" y="4242073"/>
          <a:ext cx="433502" cy="43307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F4365F-F033-482A-8083-5D1BF688FC4B}">
      <dsp:nvSpPr>
        <dsp:cNvPr id="0" name=""/>
        <dsp:cNvSpPr/>
      </dsp:nvSpPr>
      <dsp:spPr>
        <a:xfrm>
          <a:off x="909890" y="3998415"/>
          <a:ext cx="5664788" cy="812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939" tIns="85939" rIns="85939" bIns="85939" numCol="1" spcCol="1270" anchor="ctr" anchorCtr="0">
          <a:noAutofit/>
        </a:bodyPr>
        <a:lstStyle/>
        <a:p>
          <a:pPr marL="0" lvl="0" indent="0" algn="l" defTabSz="622300">
            <a:lnSpc>
              <a:spcPct val="100000"/>
            </a:lnSpc>
            <a:spcBef>
              <a:spcPct val="0"/>
            </a:spcBef>
            <a:spcAft>
              <a:spcPct val="35000"/>
            </a:spcAft>
            <a:buNone/>
          </a:pPr>
          <a:r>
            <a:rPr lang="en-US" sz="1400" kern="1200" dirty="0"/>
            <a:t>5. When the pick is at the back begin to draw the pick forward, pushing down gently against the key pins as you continue to provide even pressure on the torque wrench.</a:t>
          </a:r>
        </a:p>
      </dsp:txBody>
      <dsp:txXfrm>
        <a:off x="909890" y="3998415"/>
        <a:ext cx="5664788" cy="812023"/>
      </dsp:txXfrm>
    </dsp:sp>
    <dsp:sp modelId="{3297D229-B384-4482-AC9D-F436C85C58B6}">
      <dsp:nvSpPr>
        <dsp:cNvPr id="0" name=""/>
        <dsp:cNvSpPr/>
      </dsp:nvSpPr>
      <dsp:spPr>
        <a:xfrm>
          <a:off x="0" y="5079934"/>
          <a:ext cx="6588691" cy="7874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3350C1-57BC-4864-87B3-37A314841CDF}">
      <dsp:nvSpPr>
        <dsp:cNvPr id="0" name=""/>
        <dsp:cNvSpPr/>
      </dsp:nvSpPr>
      <dsp:spPr>
        <a:xfrm>
          <a:off x="238193" y="5257103"/>
          <a:ext cx="433502" cy="43307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720734-53F1-4582-81AD-DC9E6F09C737}">
      <dsp:nvSpPr>
        <dsp:cNvPr id="0" name=""/>
        <dsp:cNvSpPr/>
      </dsp:nvSpPr>
      <dsp:spPr>
        <a:xfrm>
          <a:off x="909890" y="5079934"/>
          <a:ext cx="5664788" cy="812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939" tIns="85939" rIns="85939" bIns="85939" numCol="1" spcCol="1270" anchor="ctr" anchorCtr="0">
          <a:noAutofit/>
        </a:bodyPr>
        <a:lstStyle/>
        <a:p>
          <a:pPr marL="0" lvl="0" indent="0" algn="l" defTabSz="622300">
            <a:lnSpc>
              <a:spcPct val="100000"/>
            </a:lnSpc>
            <a:spcBef>
              <a:spcPct val="0"/>
            </a:spcBef>
            <a:spcAft>
              <a:spcPct val="35000"/>
            </a:spcAft>
            <a:buNone/>
          </a:pPr>
          <a:r>
            <a:rPr lang="en-US" sz="1400" kern="1200" dirty="0"/>
            <a:t>6. The process of pushing and pulling the pick against the pins is called raking. If the lock does not open within three to four rakes, release tension on the torque wrench and try again as it is possible that a pin has been pushed too far and is binding.</a:t>
          </a:r>
        </a:p>
      </dsp:txBody>
      <dsp:txXfrm>
        <a:off x="909890" y="5079934"/>
        <a:ext cx="5664788" cy="81202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273A84-DD0D-7D4A-81BC-F959D03DFE4B}" type="datetimeFigureOut">
              <a:rPr lang="en-US" smtClean="0"/>
              <a:t>8/14/20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D7EF8A-6947-E541-9F59-BD22541D0651}" type="slidenum">
              <a:rPr lang="en-US" smtClean="0"/>
              <a:t>‹#›</a:t>
            </a:fld>
            <a:endParaRPr lang="en-US"/>
          </a:p>
        </p:txBody>
      </p:sp>
    </p:spTree>
    <p:extLst>
      <p:ext uri="{BB962C8B-B14F-4D97-AF65-F5344CB8AC3E}">
        <p14:creationId xmlns:p14="http://schemas.microsoft.com/office/powerpoint/2010/main" val="1594198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Cyclinder</a:t>
            </a:r>
            <a:r>
              <a:rPr lang="en-US" dirty="0"/>
              <a:t> – is the top of the lock that holds all the other parts. This the top paper. </a:t>
            </a:r>
          </a:p>
          <a:p>
            <a:r>
              <a:rPr lang="en-US" dirty="0"/>
              <a:t>Plug – the bottom part of the lock that is around the key opening. </a:t>
            </a:r>
          </a:p>
          <a:p>
            <a:r>
              <a:rPr lang="en-US" dirty="0"/>
              <a:t>Shear line – is where the </a:t>
            </a:r>
            <a:r>
              <a:rPr lang="en-US" dirty="0" err="1"/>
              <a:t>cyclinder</a:t>
            </a:r>
            <a:r>
              <a:rPr lang="en-US" dirty="0"/>
              <a:t> and the plug meets, this is similar to the space both of the papers. </a:t>
            </a:r>
          </a:p>
          <a:p>
            <a:r>
              <a:rPr lang="en-US" dirty="0"/>
              <a:t>* Remove lockpicking goals. </a:t>
            </a:r>
          </a:p>
        </p:txBody>
      </p:sp>
      <p:sp>
        <p:nvSpPr>
          <p:cNvPr id="4" name="Slide Number Placeholder 3"/>
          <p:cNvSpPr>
            <a:spLocks noGrp="1"/>
          </p:cNvSpPr>
          <p:nvPr>
            <p:ph type="sldNum" sz="quarter" idx="5"/>
          </p:nvPr>
        </p:nvSpPr>
        <p:spPr/>
        <p:txBody>
          <a:bodyPr/>
          <a:lstStyle/>
          <a:p>
            <a:fld id="{82D7EF8A-6947-E541-9F59-BD22541D0651}" type="slidenum">
              <a:rPr lang="en-US" smtClean="0"/>
              <a:t>5</a:t>
            </a:fld>
            <a:endParaRPr lang="en-US"/>
          </a:p>
        </p:txBody>
      </p:sp>
    </p:spTree>
    <p:extLst>
      <p:ext uri="{BB962C8B-B14F-4D97-AF65-F5344CB8AC3E}">
        <p14:creationId xmlns:p14="http://schemas.microsoft.com/office/powerpoint/2010/main" val="1774518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pins are the lower pins in the lock. You are able to see when you look into the lock opening. </a:t>
            </a:r>
          </a:p>
          <a:p>
            <a:r>
              <a:rPr lang="en-US" dirty="0"/>
              <a:t>Driver pins – are top pins in the lock because it’s driven by the springs. It’s responsible for blocking the shear line. The difference between the driver pins and the key pins are that they are the same size. You could consider this to be the pencil.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Springs – controls where the pins are. Without the springs</a:t>
            </a:r>
          </a:p>
        </p:txBody>
      </p:sp>
      <p:sp>
        <p:nvSpPr>
          <p:cNvPr id="4" name="Slide Number Placeholder 3"/>
          <p:cNvSpPr>
            <a:spLocks noGrp="1"/>
          </p:cNvSpPr>
          <p:nvPr>
            <p:ph type="sldNum" sz="quarter" idx="5"/>
          </p:nvPr>
        </p:nvSpPr>
        <p:spPr/>
        <p:txBody>
          <a:bodyPr/>
          <a:lstStyle/>
          <a:p>
            <a:fld id="{82D7EF8A-6947-E541-9F59-BD22541D0651}" type="slidenum">
              <a:rPr lang="en-US" smtClean="0"/>
              <a:t>6</a:t>
            </a:fld>
            <a:endParaRPr lang="en-US"/>
          </a:p>
        </p:txBody>
      </p:sp>
    </p:spTree>
    <p:extLst>
      <p:ext uri="{BB962C8B-B14F-4D97-AF65-F5344CB8AC3E}">
        <p14:creationId xmlns:p14="http://schemas.microsoft.com/office/powerpoint/2010/main" val="2093058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Start with the lock in the hand that you don’t write with, put in the smaller part of torque wrench. </a:t>
            </a:r>
          </a:p>
          <a:p>
            <a:r>
              <a:rPr lang="en-US" dirty="0"/>
              <a:t>2. Wrap your left thumb around the bottom part of the lock to get a grip. Use left pointer finger straight up to apply pressure on the torque wrench. </a:t>
            </a:r>
          </a:p>
          <a:p>
            <a:r>
              <a:rPr lang="en-US" dirty="0"/>
              <a:t>3. Hold the pick as you would a pencil. Slide the pick into the key opening until you feel the last pin. </a:t>
            </a:r>
          </a:p>
          <a:p>
            <a:r>
              <a:rPr lang="en-US" dirty="0"/>
              <a:t>4. When you get to the back of the lock, start to apply pressure with your left pointer finger on the torque wrench. </a:t>
            </a:r>
          </a:p>
          <a:p>
            <a:r>
              <a:rPr lang="en-US" dirty="0"/>
              <a:t>5. You’ll continue step 4 while pulling the pick out and pressing down against the key pins. </a:t>
            </a:r>
          </a:p>
          <a:p>
            <a:r>
              <a:rPr lang="en-US" dirty="0"/>
              <a:t>6. This process of pushing and pulling the pick against the pins is called raking. </a:t>
            </a:r>
          </a:p>
        </p:txBody>
      </p:sp>
      <p:sp>
        <p:nvSpPr>
          <p:cNvPr id="4" name="Slide Number Placeholder 3"/>
          <p:cNvSpPr>
            <a:spLocks noGrp="1"/>
          </p:cNvSpPr>
          <p:nvPr>
            <p:ph type="sldNum" sz="quarter" idx="5"/>
          </p:nvPr>
        </p:nvSpPr>
        <p:spPr/>
        <p:txBody>
          <a:bodyPr/>
          <a:lstStyle/>
          <a:p>
            <a:fld id="{82D7EF8A-6947-E541-9F59-BD22541D0651}" type="slidenum">
              <a:rPr lang="en-US" smtClean="0"/>
              <a:t>7</a:t>
            </a:fld>
            <a:endParaRPr lang="en-US"/>
          </a:p>
        </p:txBody>
      </p:sp>
    </p:spTree>
    <p:extLst>
      <p:ext uri="{BB962C8B-B14F-4D97-AF65-F5344CB8AC3E}">
        <p14:creationId xmlns:p14="http://schemas.microsoft.com/office/powerpoint/2010/main" val="4206855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Lockpicking can be thought of as a physical model to a core digital security concept – cryptography. Which is the art of writing or solving codes</a:t>
            </a:r>
          </a:p>
          <a:p>
            <a:r>
              <a:rPr lang="en-US" sz="1200" b="0" i="0" u="none" strike="noStrike" kern="1200" dirty="0">
                <a:solidFill>
                  <a:schemeClr val="tx1"/>
                </a:solidFill>
                <a:effectLst/>
                <a:latin typeface="+mn-lt"/>
                <a:ea typeface="+mn-ea"/>
                <a:cs typeface="+mn-cs"/>
              </a:rPr>
              <a:t>Symmetric – Can be explained when you are able to send information with a shared key.</a:t>
            </a:r>
          </a:p>
          <a:p>
            <a:r>
              <a:rPr lang="en-US" sz="1200" b="0" i="0" u="none" strike="noStrike" kern="1200" dirty="0">
                <a:solidFill>
                  <a:schemeClr val="tx1"/>
                </a:solidFill>
                <a:effectLst/>
                <a:latin typeface="+mn-lt"/>
                <a:ea typeface="+mn-ea"/>
                <a:cs typeface="+mn-cs"/>
              </a:rPr>
              <a:t> An example of symmetric cryptography is a Caesar cipher. </a:t>
            </a:r>
          </a:p>
          <a:p>
            <a:r>
              <a:rPr lang="en-US" sz="1200" b="0" i="0" u="none" strike="noStrike" kern="1200" dirty="0">
                <a:solidFill>
                  <a:schemeClr val="tx1"/>
                </a:solidFill>
                <a:effectLst/>
                <a:latin typeface="+mn-lt"/>
                <a:ea typeface="+mn-ea"/>
                <a:cs typeface="+mn-cs"/>
              </a:rPr>
              <a:t>An analogy could be that you have a locked box and made copies of that key for your friends so they can access anything in the box.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Asymmetric - If you wanted to plan a surprise party for a friend. You want to send invitations to the people you want to invite. Their addresses in this case are the public keys. When they send their RSVPs back to you, the private key is your mailbox as you’re the only person that can open your mailbox and read your mail.  </a:t>
            </a:r>
            <a:endParaRPr lang="en-US" dirty="0"/>
          </a:p>
        </p:txBody>
      </p:sp>
      <p:sp>
        <p:nvSpPr>
          <p:cNvPr id="4" name="Slide Number Placeholder 3"/>
          <p:cNvSpPr>
            <a:spLocks noGrp="1"/>
          </p:cNvSpPr>
          <p:nvPr>
            <p:ph type="sldNum" sz="quarter" idx="5"/>
          </p:nvPr>
        </p:nvSpPr>
        <p:spPr/>
        <p:txBody>
          <a:bodyPr/>
          <a:lstStyle/>
          <a:p>
            <a:fld id="{82D7EF8A-6947-E541-9F59-BD22541D0651}" type="slidenum">
              <a:rPr lang="en-US" smtClean="0"/>
              <a:t>8</a:t>
            </a:fld>
            <a:endParaRPr lang="en-US"/>
          </a:p>
        </p:txBody>
      </p:sp>
    </p:spTree>
    <p:extLst>
      <p:ext uri="{BB962C8B-B14F-4D97-AF65-F5344CB8AC3E}">
        <p14:creationId xmlns:p14="http://schemas.microsoft.com/office/powerpoint/2010/main" val="3541840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https://</a:t>
            </a:r>
            <a:r>
              <a:rPr lang="en-US" dirty="0" err="1"/>
              <a:t>cryptii.com</a:t>
            </a:r>
            <a:r>
              <a:rPr lang="en-US" dirty="0"/>
              <a:t>/pipes/</a:t>
            </a:r>
            <a:r>
              <a:rPr lang="en-US" dirty="0" err="1"/>
              <a:t>caesar</a:t>
            </a:r>
            <a:r>
              <a:rPr lang="en-US" dirty="0"/>
              <a:t>-cipher</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82D7EF8A-6947-E541-9F59-BD22541D0651}" type="slidenum">
              <a:rPr lang="en-US" smtClean="0"/>
              <a:t>9</a:t>
            </a:fld>
            <a:endParaRPr lang="en-US"/>
          </a:p>
        </p:txBody>
      </p:sp>
    </p:spTree>
    <p:extLst>
      <p:ext uri="{BB962C8B-B14F-4D97-AF65-F5344CB8AC3E}">
        <p14:creationId xmlns:p14="http://schemas.microsoft.com/office/powerpoint/2010/main" val="42115331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3A683BF-523A-E843-B141-DCF55CF6CFC7}" type="datetimeFigureOut">
              <a:rPr lang="en-US" smtClean="0"/>
              <a:t>8/14/20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53C674-61B2-5944-9F05-70F13F25819D}" type="slidenum">
              <a:rPr lang="en-US" smtClean="0"/>
              <a:t>‹#›</a:t>
            </a:fld>
            <a:endParaRPr lang="en-US"/>
          </a:p>
        </p:txBody>
      </p:sp>
    </p:spTree>
    <p:extLst>
      <p:ext uri="{BB962C8B-B14F-4D97-AF65-F5344CB8AC3E}">
        <p14:creationId xmlns:p14="http://schemas.microsoft.com/office/powerpoint/2010/main" val="598287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A683BF-523A-E843-B141-DCF55CF6CFC7}" type="datetimeFigureOut">
              <a:rPr lang="en-US" smtClean="0"/>
              <a:t>8/14/20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53C674-61B2-5944-9F05-70F13F25819D}" type="slidenum">
              <a:rPr lang="en-US" smtClean="0"/>
              <a:t>‹#›</a:t>
            </a:fld>
            <a:endParaRPr lang="en-US"/>
          </a:p>
        </p:txBody>
      </p:sp>
    </p:spTree>
    <p:extLst>
      <p:ext uri="{BB962C8B-B14F-4D97-AF65-F5344CB8AC3E}">
        <p14:creationId xmlns:p14="http://schemas.microsoft.com/office/powerpoint/2010/main" val="1409793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A683BF-523A-E843-B141-DCF55CF6CFC7}" type="datetimeFigureOut">
              <a:rPr lang="en-US" smtClean="0"/>
              <a:t>8/14/20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53C674-61B2-5944-9F05-70F13F25819D}" type="slidenum">
              <a:rPr lang="en-US" smtClean="0"/>
              <a:t>‹#›</a:t>
            </a:fld>
            <a:endParaRPr lang="en-US"/>
          </a:p>
        </p:txBody>
      </p:sp>
    </p:spTree>
    <p:extLst>
      <p:ext uri="{BB962C8B-B14F-4D97-AF65-F5344CB8AC3E}">
        <p14:creationId xmlns:p14="http://schemas.microsoft.com/office/powerpoint/2010/main" val="13444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A683BF-523A-E843-B141-DCF55CF6CFC7}" type="datetimeFigureOut">
              <a:rPr lang="en-US" smtClean="0"/>
              <a:t>8/14/20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53C674-61B2-5944-9F05-70F13F25819D}" type="slidenum">
              <a:rPr lang="en-US" smtClean="0"/>
              <a:t>‹#›</a:t>
            </a:fld>
            <a:endParaRPr lang="en-US"/>
          </a:p>
        </p:txBody>
      </p:sp>
    </p:spTree>
    <p:extLst>
      <p:ext uri="{BB962C8B-B14F-4D97-AF65-F5344CB8AC3E}">
        <p14:creationId xmlns:p14="http://schemas.microsoft.com/office/powerpoint/2010/main" val="24570060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A683BF-523A-E843-B141-DCF55CF6CFC7}" type="datetimeFigureOut">
              <a:rPr lang="en-US" smtClean="0"/>
              <a:t>8/14/20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53C674-61B2-5944-9F05-70F13F25819D}" type="slidenum">
              <a:rPr lang="en-US" smtClean="0"/>
              <a:t>‹#›</a:t>
            </a:fld>
            <a:endParaRPr lang="en-US"/>
          </a:p>
        </p:txBody>
      </p:sp>
    </p:spTree>
    <p:extLst>
      <p:ext uri="{BB962C8B-B14F-4D97-AF65-F5344CB8AC3E}">
        <p14:creationId xmlns:p14="http://schemas.microsoft.com/office/powerpoint/2010/main" val="3138463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3A683BF-523A-E843-B141-DCF55CF6CFC7}" type="datetimeFigureOut">
              <a:rPr lang="en-US" smtClean="0"/>
              <a:t>8/14/20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53C674-61B2-5944-9F05-70F13F25819D}" type="slidenum">
              <a:rPr lang="en-US" smtClean="0"/>
              <a:t>‹#›</a:t>
            </a:fld>
            <a:endParaRPr lang="en-US"/>
          </a:p>
        </p:txBody>
      </p:sp>
    </p:spTree>
    <p:extLst>
      <p:ext uri="{BB962C8B-B14F-4D97-AF65-F5344CB8AC3E}">
        <p14:creationId xmlns:p14="http://schemas.microsoft.com/office/powerpoint/2010/main" val="1958490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3A683BF-523A-E843-B141-DCF55CF6CFC7}" type="datetimeFigureOut">
              <a:rPr lang="en-US" smtClean="0"/>
              <a:t>8/14/20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253C674-61B2-5944-9F05-70F13F25819D}" type="slidenum">
              <a:rPr lang="en-US" smtClean="0"/>
              <a:t>‹#›</a:t>
            </a:fld>
            <a:endParaRPr lang="en-US"/>
          </a:p>
        </p:txBody>
      </p:sp>
    </p:spTree>
    <p:extLst>
      <p:ext uri="{BB962C8B-B14F-4D97-AF65-F5344CB8AC3E}">
        <p14:creationId xmlns:p14="http://schemas.microsoft.com/office/powerpoint/2010/main" val="4219314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3A683BF-523A-E843-B141-DCF55CF6CFC7}" type="datetimeFigureOut">
              <a:rPr lang="en-US" smtClean="0"/>
              <a:t>8/14/20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53C674-61B2-5944-9F05-70F13F25819D}" type="slidenum">
              <a:rPr lang="en-US" smtClean="0"/>
              <a:t>‹#›</a:t>
            </a:fld>
            <a:endParaRPr lang="en-US"/>
          </a:p>
        </p:txBody>
      </p:sp>
    </p:spTree>
    <p:extLst>
      <p:ext uri="{BB962C8B-B14F-4D97-AF65-F5344CB8AC3E}">
        <p14:creationId xmlns:p14="http://schemas.microsoft.com/office/powerpoint/2010/main" val="1598668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A683BF-523A-E843-B141-DCF55CF6CFC7}" type="datetimeFigureOut">
              <a:rPr lang="en-US" smtClean="0"/>
              <a:t>8/14/20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253C674-61B2-5944-9F05-70F13F25819D}" type="slidenum">
              <a:rPr lang="en-US" smtClean="0"/>
              <a:t>‹#›</a:t>
            </a:fld>
            <a:endParaRPr lang="en-US"/>
          </a:p>
        </p:txBody>
      </p:sp>
    </p:spTree>
    <p:extLst>
      <p:ext uri="{BB962C8B-B14F-4D97-AF65-F5344CB8AC3E}">
        <p14:creationId xmlns:p14="http://schemas.microsoft.com/office/powerpoint/2010/main" val="2595661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A683BF-523A-E843-B141-DCF55CF6CFC7}" type="datetimeFigureOut">
              <a:rPr lang="en-US" smtClean="0"/>
              <a:t>8/14/20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53C674-61B2-5944-9F05-70F13F25819D}" type="slidenum">
              <a:rPr lang="en-US" smtClean="0"/>
              <a:t>‹#›</a:t>
            </a:fld>
            <a:endParaRPr lang="en-US"/>
          </a:p>
        </p:txBody>
      </p:sp>
    </p:spTree>
    <p:extLst>
      <p:ext uri="{BB962C8B-B14F-4D97-AF65-F5344CB8AC3E}">
        <p14:creationId xmlns:p14="http://schemas.microsoft.com/office/powerpoint/2010/main" val="3479939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A683BF-523A-E843-B141-DCF55CF6CFC7}" type="datetimeFigureOut">
              <a:rPr lang="en-US" smtClean="0"/>
              <a:t>8/14/20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53C674-61B2-5944-9F05-70F13F25819D}" type="slidenum">
              <a:rPr lang="en-US" smtClean="0"/>
              <a:t>‹#›</a:t>
            </a:fld>
            <a:endParaRPr lang="en-US"/>
          </a:p>
        </p:txBody>
      </p:sp>
    </p:spTree>
    <p:extLst>
      <p:ext uri="{BB962C8B-B14F-4D97-AF65-F5344CB8AC3E}">
        <p14:creationId xmlns:p14="http://schemas.microsoft.com/office/powerpoint/2010/main" val="3919668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A683BF-523A-E843-B141-DCF55CF6CFC7}" type="datetimeFigureOut">
              <a:rPr lang="en-US" smtClean="0"/>
              <a:t>8/14/20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53C674-61B2-5944-9F05-70F13F25819D}" type="slidenum">
              <a:rPr lang="en-US" smtClean="0"/>
              <a:t>‹#›</a:t>
            </a:fld>
            <a:endParaRPr lang="en-US"/>
          </a:p>
        </p:txBody>
      </p:sp>
    </p:spTree>
    <p:extLst>
      <p:ext uri="{BB962C8B-B14F-4D97-AF65-F5344CB8AC3E}">
        <p14:creationId xmlns:p14="http://schemas.microsoft.com/office/powerpoint/2010/main" val="375422063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my1login.com/resources/password-strength-test/" TargetMode="External"/><Relationship Id="rId2" Type="http://schemas.openxmlformats.org/officeDocument/2006/relationships/hyperlink" Target="https://haveibeenpwned.com/" TargetMode="External"/><Relationship Id="rId1" Type="http://schemas.openxmlformats.org/officeDocument/2006/relationships/slideLayout" Target="../slideLayouts/slideLayout2.xml"/><Relationship Id="rId4" Type="http://schemas.openxmlformats.org/officeDocument/2006/relationships/hyperlink" Target="https://strongpasswordgenerator.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www.flickr.com/photos/renaissancechambara/349206957/" TargetMode="External"/><Relationship Id="rId2" Type="http://schemas.openxmlformats.org/officeDocument/2006/relationships/image" Target="../media/image2.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4.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0.gif"/></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5.png"/><Relationship Id="rId18" Type="http://schemas.microsoft.com/office/2007/relationships/hdphoto" Target="../media/hdphoto6.wdp"/><Relationship Id="rId3" Type="http://schemas.openxmlformats.org/officeDocument/2006/relationships/image" Target="../media/image21.png"/><Relationship Id="rId21" Type="http://schemas.openxmlformats.org/officeDocument/2006/relationships/image" Target="../media/image28.png"/><Relationship Id="rId7" Type="http://schemas.openxmlformats.org/officeDocument/2006/relationships/hyperlink" Target="http://commons.wikimedia.org/wiki/File:Standard-lock-key.jpg" TargetMode="External"/><Relationship Id="rId12" Type="http://schemas.openxmlformats.org/officeDocument/2006/relationships/hyperlink" Target="https://pixabay.com/en/email-mailing-internet-icon-1975018/" TargetMode="External"/><Relationship Id="rId17" Type="http://schemas.openxmlformats.org/officeDocument/2006/relationships/hyperlink" Target="https://commons.wikimedia.org/wiki/Category:Glasses_icons" TargetMode="External"/><Relationship Id="rId2" Type="http://schemas.openxmlformats.org/officeDocument/2006/relationships/notesSlide" Target="../notesSlides/notesSlide4.xml"/><Relationship Id="rId16" Type="http://schemas.openxmlformats.org/officeDocument/2006/relationships/image" Target="../media/image26.png"/><Relationship Id="rId20" Type="http://schemas.openxmlformats.org/officeDocument/2006/relationships/hyperlink" Target="https://pixabay.com/en/home-house-silhouette-icon-146585/" TargetMode="External"/><Relationship Id="rId1" Type="http://schemas.openxmlformats.org/officeDocument/2006/relationships/slideLayout" Target="../slideLayouts/slideLayout2.xml"/><Relationship Id="rId6" Type="http://schemas.microsoft.com/office/2007/relationships/hdphoto" Target="../media/hdphoto3.wdp"/><Relationship Id="rId11" Type="http://schemas.microsoft.com/office/2007/relationships/hdphoto" Target="../media/hdphoto4.wdp"/><Relationship Id="rId5" Type="http://schemas.openxmlformats.org/officeDocument/2006/relationships/image" Target="../media/image22.png"/><Relationship Id="rId15" Type="http://schemas.openxmlformats.org/officeDocument/2006/relationships/hyperlink" Target="http://english.stackexchange.com/questions/57307/is-there-a-slang-term-for-a-mailbox" TargetMode="External"/><Relationship Id="rId23" Type="http://schemas.openxmlformats.org/officeDocument/2006/relationships/hyperlink" Target="https://hackernoon.com/symmetric-and-asymmetric-encryption-5122f9ec65b1" TargetMode="External"/><Relationship Id="rId10" Type="http://schemas.openxmlformats.org/officeDocument/2006/relationships/image" Target="../media/image24.png"/><Relationship Id="rId19" Type="http://schemas.openxmlformats.org/officeDocument/2006/relationships/image" Target="../media/image27.png"/><Relationship Id="rId4" Type="http://schemas.openxmlformats.org/officeDocument/2006/relationships/hyperlink" Target="https://en.wikipedia.org/wiki/File:Padlock.svg" TargetMode="External"/><Relationship Id="rId9" Type="http://schemas.openxmlformats.org/officeDocument/2006/relationships/hyperlink" Target="https://pixabay.com/en/invitation-party-wedding-invite-32378/" TargetMode="External"/><Relationship Id="rId14" Type="http://schemas.microsoft.com/office/2007/relationships/hdphoto" Target="../media/hdphoto5.wdp"/><Relationship Id="rId22" Type="http://schemas.microsoft.com/office/2007/relationships/hdphoto" Target="../media/hdphoto7.wdp"/></Relationships>
</file>

<file path=ppt/slides/_rels/slide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10">
            <a:extLst>
              <a:ext uri="{FF2B5EF4-FFF2-40B4-BE49-F238E27FC236}">
                <a16:creationId xmlns:a16="http://schemas.microsoft.com/office/drawing/2014/main" id="{62542EEC-4F7C-4AE2-933E-EAC8EB3FA3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2C2DE6-E235-AA48-B951-8AD17808C872}"/>
              </a:ext>
            </a:extLst>
          </p:cNvPr>
          <p:cNvSpPr>
            <a:spLocks noGrp="1"/>
          </p:cNvSpPr>
          <p:nvPr>
            <p:ph type="ctrTitle"/>
          </p:nvPr>
        </p:nvSpPr>
        <p:spPr>
          <a:xfrm>
            <a:off x="7041856" y="3113415"/>
            <a:ext cx="4036334" cy="2387600"/>
          </a:xfrm>
        </p:spPr>
        <p:txBody>
          <a:bodyPr anchor="t">
            <a:normAutofit/>
          </a:bodyPr>
          <a:lstStyle/>
          <a:p>
            <a:pPr algn="l"/>
            <a:r>
              <a:rPr lang="en-US" sz="5400" b="1" dirty="0"/>
              <a:t>Cybersecurity</a:t>
            </a:r>
          </a:p>
        </p:txBody>
      </p:sp>
      <p:sp>
        <p:nvSpPr>
          <p:cNvPr id="3" name="Subtitle 2">
            <a:extLst>
              <a:ext uri="{FF2B5EF4-FFF2-40B4-BE49-F238E27FC236}">
                <a16:creationId xmlns:a16="http://schemas.microsoft.com/office/drawing/2014/main" id="{B9C1A658-88E6-7147-B3E8-3BF7D45032D2}"/>
              </a:ext>
            </a:extLst>
          </p:cNvPr>
          <p:cNvSpPr>
            <a:spLocks noGrp="1"/>
          </p:cNvSpPr>
          <p:nvPr>
            <p:ph type="subTitle" idx="1"/>
          </p:nvPr>
        </p:nvSpPr>
        <p:spPr>
          <a:xfrm>
            <a:off x="7041858" y="1122362"/>
            <a:ext cx="4036333" cy="1709849"/>
          </a:xfrm>
        </p:spPr>
        <p:txBody>
          <a:bodyPr anchor="b">
            <a:normAutofit/>
          </a:bodyPr>
          <a:lstStyle/>
          <a:p>
            <a:pPr algn="l"/>
            <a:r>
              <a:rPr lang="en-US" sz="2000" dirty="0"/>
              <a:t>Virtual Stem Camp 2020</a:t>
            </a:r>
          </a:p>
        </p:txBody>
      </p:sp>
      <p:sp>
        <p:nvSpPr>
          <p:cNvPr id="35" name="Rectangle 12">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1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824"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906E992-C808-2441-95FD-9C762F751D51}"/>
              </a:ext>
            </a:extLst>
          </p:cNvPr>
          <p:cNvPicPr>
            <a:picLocks noChangeAspect="1"/>
          </p:cNvPicPr>
          <p:nvPr/>
        </p:nvPicPr>
        <p:blipFill rotWithShape="1">
          <a:blip r:embed="rId2"/>
          <a:srcRect t="1268"/>
          <a:stretch/>
        </p:blipFill>
        <p:spPr>
          <a:xfrm>
            <a:off x="733507" y="666728"/>
            <a:ext cx="5536001" cy="5465791"/>
          </a:xfrm>
          <a:prstGeom prst="rect">
            <a:avLst/>
          </a:prstGeom>
        </p:spPr>
      </p:pic>
      <p:grpSp>
        <p:nvGrpSpPr>
          <p:cNvPr id="40" name="Group 16">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60480" y="3154317"/>
            <a:ext cx="731521" cy="673460"/>
            <a:chOff x="3940602" y="308034"/>
            <a:chExt cx="2116791" cy="3428999"/>
          </a:xfrm>
          <a:solidFill>
            <a:schemeClr val="accent4"/>
          </a:solidFill>
        </p:grpSpPr>
        <p:sp>
          <p:nvSpPr>
            <p:cNvPr id="41" name="Rectangle 17">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1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19">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7129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6">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1A2612-5D6B-394F-BF25-0B6938FA0BE4}"/>
              </a:ext>
            </a:extLst>
          </p:cNvPr>
          <p:cNvSpPr>
            <a:spLocks noGrp="1"/>
          </p:cNvSpPr>
          <p:nvPr>
            <p:ph type="title"/>
          </p:nvPr>
        </p:nvSpPr>
        <p:spPr>
          <a:xfrm>
            <a:off x="808638" y="386930"/>
            <a:ext cx="9236700" cy="1188950"/>
          </a:xfrm>
        </p:spPr>
        <p:txBody>
          <a:bodyPr anchor="b">
            <a:normAutofit/>
          </a:bodyPr>
          <a:lstStyle/>
          <a:p>
            <a:r>
              <a:rPr lang="en-US" sz="5400" b="1"/>
              <a:t>Social Engineering</a:t>
            </a:r>
          </a:p>
        </p:txBody>
      </p:sp>
      <p:grpSp>
        <p:nvGrpSpPr>
          <p:cNvPr id="38" name="Group 28">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39" name="Rectangle 29">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angle 3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53A0925-21E1-EA43-9388-DFBCF318DF98}"/>
              </a:ext>
            </a:extLst>
          </p:cNvPr>
          <p:cNvSpPr>
            <a:spLocks noGrp="1"/>
          </p:cNvSpPr>
          <p:nvPr>
            <p:ph idx="1"/>
          </p:nvPr>
        </p:nvSpPr>
        <p:spPr>
          <a:xfrm>
            <a:off x="320639" y="2559235"/>
            <a:ext cx="11150829" cy="3435531"/>
          </a:xfrm>
        </p:spPr>
        <p:txBody>
          <a:bodyPr anchor="ctr">
            <a:normAutofit/>
          </a:bodyPr>
          <a:lstStyle/>
          <a:p>
            <a:r>
              <a:rPr lang="en-US" sz="2400" dirty="0"/>
              <a:t>Have I been </a:t>
            </a:r>
            <a:r>
              <a:rPr lang="en-US" sz="2400" dirty="0" err="1"/>
              <a:t>Pwned</a:t>
            </a:r>
            <a:r>
              <a:rPr lang="en-US" sz="2400" dirty="0"/>
              <a:t> </a:t>
            </a:r>
            <a:r>
              <a:rPr lang="en-US" sz="2400" dirty="0">
                <a:hlinkClick r:id="rId2"/>
              </a:rPr>
              <a:t>https://haveibeenpwned.com/</a:t>
            </a:r>
            <a:endParaRPr lang="en-US" sz="2400" dirty="0"/>
          </a:p>
          <a:p>
            <a:r>
              <a:rPr lang="en-US" sz="2400" dirty="0"/>
              <a:t>Strength of password </a:t>
            </a:r>
            <a:r>
              <a:rPr lang="en-US" sz="2400" dirty="0">
                <a:hlinkClick r:id="rId3"/>
              </a:rPr>
              <a:t>https://www.my1login.com/resources/password-strength-test/</a:t>
            </a:r>
            <a:endParaRPr lang="en-US" sz="2400" dirty="0"/>
          </a:p>
          <a:p>
            <a:r>
              <a:rPr lang="en-US" sz="2400" dirty="0"/>
              <a:t>Strong Passwords </a:t>
            </a:r>
            <a:r>
              <a:rPr lang="en-US" sz="2400" dirty="0">
                <a:hlinkClick r:id="rId4"/>
              </a:rPr>
              <a:t>https://strongpasswordgenerator.com/</a:t>
            </a:r>
            <a:endParaRPr lang="en-US" sz="2400" dirty="0"/>
          </a:p>
        </p:txBody>
      </p:sp>
    </p:spTree>
    <p:extLst>
      <p:ext uri="{BB962C8B-B14F-4D97-AF65-F5344CB8AC3E}">
        <p14:creationId xmlns:p14="http://schemas.microsoft.com/office/powerpoint/2010/main" val="2840633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9DE5BE-62F7-F64E-AA49-16EB84536002}"/>
              </a:ext>
            </a:extLst>
          </p:cNvPr>
          <p:cNvSpPr>
            <a:spLocks noGrp="1"/>
          </p:cNvSpPr>
          <p:nvPr>
            <p:ph type="title"/>
          </p:nvPr>
        </p:nvSpPr>
        <p:spPr>
          <a:xfrm>
            <a:off x="1075767" y="1188637"/>
            <a:ext cx="2988234" cy="4480726"/>
          </a:xfrm>
        </p:spPr>
        <p:txBody>
          <a:bodyPr>
            <a:normAutofit/>
          </a:bodyPr>
          <a:lstStyle/>
          <a:p>
            <a:pPr algn="r"/>
            <a:r>
              <a:rPr lang="en-US" sz="6600" b="1" dirty="0"/>
              <a:t>Agenda</a:t>
            </a:r>
          </a:p>
        </p:txBody>
      </p:sp>
      <p:cxnSp>
        <p:nvCxnSpPr>
          <p:cNvPr id="14"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4FD9F4B-3F1C-6948-AABC-38BD9AE06AC6}"/>
              </a:ext>
            </a:extLst>
          </p:cNvPr>
          <p:cNvSpPr>
            <a:spLocks noGrp="1"/>
          </p:cNvSpPr>
          <p:nvPr>
            <p:ph idx="1"/>
          </p:nvPr>
        </p:nvSpPr>
        <p:spPr>
          <a:xfrm>
            <a:off x="5255260" y="1648870"/>
            <a:ext cx="4702848" cy="3560260"/>
          </a:xfrm>
        </p:spPr>
        <p:txBody>
          <a:bodyPr anchor="ctr">
            <a:normAutofit/>
          </a:bodyPr>
          <a:lstStyle/>
          <a:p>
            <a:r>
              <a:rPr lang="en-US" sz="2400" dirty="0"/>
              <a:t>Introduction</a:t>
            </a:r>
          </a:p>
          <a:p>
            <a:r>
              <a:rPr lang="en-US" sz="2400" dirty="0"/>
              <a:t>10 Principles of Cybersecurity</a:t>
            </a:r>
          </a:p>
          <a:p>
            <a:r>
              <a:rPr lang="en-US" sz="2400" dirty="0"/>
              <a:t>Lockpicking Demo</a:t>
            </a:r>
          </a:p>
          <a:p>
            <a:r>
              <a:rPr lang="en-US" sz="2400" dirty="0"/>
              <a:t>Cryptography</a:t>
            </a:r>
          </a:p>
          <a:p>
            <a:r>
              <a:rPr lang="en-US" sz="2400" dirty="0"/>
              <a:t>Social Engineering Basics</a:t>
            </a:r>
          </a:p>
          <a:p>
            <a:r>
              <a:rPr lang="en-US" sz="2400" dirty="0"/>
              <a:t>Q&amp;A</a:t>
            </a:r>
          </a:p>
          <a:p>
            <a:endParaRPr lang="en-US" sz="2400" dirty="0"/>
          </a:p>
        </p:txBody>
      </p:sp>
    </p:spTree>
    <p:extLst>
      <p:ext uri="{BB962C8B-B14F-4D97-AF65-F5344CB8AC3E}">
        <p14:creationId xmlns:p14="http://schemas.microsoft.com/office/powerpoint/2010/main" val="1511893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FEFA52-CACE-3B40-BA09-DD92A189D968}"/>
              </a:ext>
            </a:extLst>
          </p:cNvPr>
          <p:cNvSpPr>
            <a:spLocks noGrp="1"/>
          </p:cNvSpPr>
          <p:nvPr>
            <p:ph type="title"/>
          </p:nvPr>
        </p:nvSpPr>
        <p:spPr>
          <a:xfrm>
            <a:off x="1653363" y="365760"/>
            <a:ext cx="9367203" cy="1188720"/>
          </a:xfrm>
        </p:spPr>
        <p:txBody>
          <a:bodyPr>
            <a:normAutofit/>
          </a:bodyPr>
          <a:lstStyle/>
          <a:p>
            <a:r>
              <a:rPr lang="en-US" b="1"/>
              <a:t>10 Principles of Cybersecurity</a:t>
            </a:r>
            <a:endParaRPr lang="en-US" b="1" dirty="0"/>
          </a:p>
        </p:txBody>
      </p:sp>
      <p:sp>
        <p:nvSpPr>
          <p:cNvPr id="26" name="Freeform: Shape 25">
            <a:extLst>
              <a:ext uri="{FF2B5EF4-FFF2-40B4-BE49-F238E27FC236}">
                <a16:creationId xmlns:a16="http://schemas.microsoft.com/office/drawing/2014/main" id="{7CB4857B-ED7C-444D-9F04-2F885114A1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764099" cy="1558212"/>
          </a:xfrm>
          <a:custGeom>
            <a:avLst/>
            <a:gdLst>
              <a:gd name="connsiteX0" fmla="*/ 0 w 1764099"/>
              <a:gd name="connsiteY0" fmla="*/ 0 h 1558212"/>
              <a:gd name="connsiteX1" fmla="*/ 1764099 w 1764099"/>
              <a:gd name="connsiteY1" fmla="*/ 0 h 1558212"/>
              <a:gd name="connsiteX2" fmla="*/ 1042087 w 1764099"/>
              <a:gd name="connsiteY2" fmla="*/ 1558212 h 1558212"/>
              <a:gd name="connsiteX3" fmla="*/ 0 w 1764099"/>
              <a:gd name="connsiteY3" fmla="*/ 1558212 h 1558212"/>
            </a:gdLst>
            <a:ahLst/>
            <a:cxnLst>
              <a:cxn ang="0">
                <a:pos x="connsiteX0" y="connsiteY0"/>
              </a:cxn>
              <a:cxn ang="0">
                <a:pos x="connsiteX1" y="connsiteY1"/>
              </a:cxn>
              <a:cxn ang="0">
                <a:pos x="connsiteX2" y="connsiteY2"/>
              </a:cxn>
              <a:cxn ang="0">
                <a:pos x="connsiteX3" y="connsiteY3"/>
              </a:cxn>
            </a:cxnLst>
            <a:rect l="l" t="t" r="r" b="b"/>
            <a:pathLst>
              <a:path w="1764099" h="1558212">
                <a:moveTo>
                  <a:pt x="0" y="0"/>
                </a:moveTo>
                <a:lnTo>
                  <a:pt x="1764099" y="0"/>
                </a:lnTo>
                <a:lnTo>
                  <a:pt x="1042087" y="1558212"/>
                </a:lnTo>
                <a:lnTo>
                  <a:pt x="0" y="1558212"/>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8" name="Freeform: Shape 27">
            <a:extLst>
              <a:ext uri="{FF2B5EF4-FFF2-40B4-BE49-F238E27FC236}">
                <a16:creationId xmlns:a16="http://schemas.microsoft.com/office/drawing/2014/main" id="{D18046FB-44EA-4FD8-A585-EA09A319B2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691640"/>
            <a:ext cx="12191999" cy="5166360"/>
          </a:xfrm>
          <a:custGeom>
            <a:avLst/>
            <a:gdLst>
              <a:gd name="connsiteX0" fmla="*/ 0 w 12191999"/>
              <a:gd name="connsiteY0" fmla="*/ 0 h 5166360"/>
              <a:gd name="connsiteX1" fmla="*/ 1822388 w 12191999"/>
              <a:gd name="connsiteY1" fmla="*/ 0 h 5166360"/>
              <a:gd name="connsiteX2" fmla="*/ 6468290 w 12191999"/>
              <a:gd name="connsiteY2" fmla="*/ 0 h 5166360"/>
              <a:gd name="connsiteX3" fmla="*/ 7796394 w 12191999"/>
              <a:gd name="connsiteY3" fmla="*/ 0 h 5166360"/>
              <a:gd name="connsiteX4" fmla="*/ 8376834 w 12191999"/>
              <a:gd name="connsiteY4" fmla="*/ 0 h 5166360"/>
              <a:gd name="connsiteX5" fmla="*/ 9704938 w 12191999"/>
              <a:gd name="connsiteY5" fmla="*/ 0 h 5166360"/>
              <a:gd name="connsiteX6" fmla="*/ 9704938 w 12191999"/>
              <a:gd name="connsiteY6" fmla="*/ 2 h 5166360"/>
              <a:gd name="connsiteX7" fmla="*/ 10283456 w 12191999"/>
              <a:gd name="connsiteY7" fmla="*/ 2 h 5166360"/>
              <a:gd name="connsiteX8" fmla="*/ 10863897 w 12191999"/>
              <a:gd name="connsiteY8" fmla="*/ 2 h 5166360"/>
              <a:gd name="connsiteX9" fmla="*/ 12191999 w 12191999"/>
              <a:gd name="connsiteY9" fmla="*/ 2 h 5166360"/>
              <a:gd name="connsiteX10" fmla="*/ 12191999 w 12191999"/>
              <a:gd name="connsiteY10" fmla="*/ 5166360 h 5166360"/>
              <a:gd name="connsiteX11" fmla="*/ 0 w 12191999"/>
              <a:gd name="connsiteY11" fmla="*/ 5166360 h 5166360"/>
              <a:gd name="connsiteX12" fmla="*/ 0 w 12191999"/>
              <a:gd name="connsiteY12" fmla="*/ 2604436 h 5166360"/>
              <a:gd name="connsiteX13" fmla="*/ 862341 w 12191999"/>
              <a:gd name="connsiteY13" fmla="*/ 743371 h 5166360"/>
              <a:gd name="connsiteX14" fmla="*/ 0 w 12191999"/>
              <a:gd name="connsiteY14" fmla="*/ 743371 h 5166360"/>
              <a:gd name="connsiteX15" fmla="*/ 0 w 12191999"/>
              <a:gd name="connsiteY15" fmla="*/ 742508 h 5166360"/>
              <a:gd name="connsiteX16" fmla="*/ 92826 w 12191999"/>
              <a:gd name="connsiteY16" fmla="*/ 742508 h 5166360"/>
              <a:gd name="connsiteX17" fmla="*/ 406486 w 12191999"/>
              <a:gd name="connsiteY17" fmla="*/ 742508 h 5166360"/>
              <a:gd name="connsiteX18" fmla="*/ 406486 w 12191999"/>
              <a:gd name="connsiteY18" fmla="*/ 742507 h 5166360"/>
              <a:gd name="connsiteX19" fmla="*/ 862741 w 12191999"/>
              <a:gd name="connsiteY19" fmla="*/ 742507 h 5166360"/>
              <a:gd name="connsiteX20" fmla="*/ 1206388 w 12191999"/>
              <a:gd name="connsiteY20" fmla="*/ 864 h 5166360"/>
              <a:gd name="connsiteX21" fmla="*/ 748500 w 12191999"/>
              <a:gd name="connsiteY21" fmla="*/ 864 h 5166360"/>
              <a:gd name="connsiteX22" fmla="*/ 0 w 12191999"/>
              <a:gd name="connsiteY22" fmla="*/ 864 h 5166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191999" h="5166360">
                <a:moveTo>
                  <a:pt x="0" y="0"/>
                </a:moveTo>
                <a:lnTo>
                  <a:pt x="1822388" y="0"/>
                </a:lnTo>
                <a:lnTo>
                  <a:pt x="6468290" y="0"/>
                </a:lnTo>
                <a:lnTo>
                  <a:pt x="7796394" y="0"/>
                </a:lnTo>
                <a:lnTo>
                  <a:pt x="8376834" y="0"/>
                </a:lnTo>
                <a:lnTo>
                  <a:pt x="9704938" y="0"/>
                </a:lnTo>
                <a:lnTo>
                  <a:pt x="9704938" y="2"/>
                </a:lnTo>
                <a:lnTo>
                  <a:pt x="10283456" y="2"/>
                </a:lnTo>
                <a:lnTo>
                  <a:pt x="10863897" y="2"/>
                </a:lnTo>
                <a:lnTo>
                  <a:pt x="12191999" y="2"/>
                </a:lnTo>
                <a:lnTo>
                  <a:pt x="12191999" y="5166360"/>
                </a:lnTo>
                <a:lnTo>
                  <a:pt x="0" y="5166360"/>
                </a:lnTo>
                <a:lnTo>
                  <a:pt x="0" y="2604436"/>
                </a:lnTo>
                <a:lnTo>
                  <a:pt x="862341" y="743371"/>
                </a:lnTo>
                <a:lnTo>
                  <a:pt x="0" y="743371"/>
                </a:lnTo>
                <a:lnTo>
                  <a:pt x="0" y="742508"/>
                </a:lnTo>
                <a:lnTo>
                  <a:pt x="92826" y="742508"/>
                </a:lnTo>
                <a:lnTo>
                  <a:pt x="406486" y="742508"/>
                </a:lnTo>
                <a:lnTo>
                  <a:pt x="406486" y="742507"/>
                </a:lnTo>
                <a:lnTo>
                  <a:pt x="862741" y="742507"/>
                </a:lnTo>
                <a:lnTo>
                  <a:pt x="1206388" y="864"/>
                </a:lnTo>
                <a:lnTo>
                  <a:pt x="748500" y="864"/>
                </a:lnTo>
                <a:lnTo>
                  <a:pt x="0" y="864"/>
                </a:lnTo>
                <a:close/>
              </a:path>
            </a:pathLst>
          </a:custGeom>
          <a:solidFill>
            <a:srgbClr val="A6A6A6">
              <a:alpha val="4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0" name="Freeform: Shape 29">
            <a:extLst>
              <a:ext uri="{FF2B5EF4-FFF2-40B4-BE49-F238E27FC236}">
                <a16:creationId xmlns:a16="http://schemas.microsoft.com/office/drawing/2014/main" id="{479F5F2B-8B58-4140-AE6A-51F6C67B18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91641"/>
            <a:ext cx="971654" cy="2096979"/>
          </a:xfrm>
          <a:custGeom>
            <a:avLst/>
            <a:gdLst>
              <a:gd name="connsiteX0" fmla="*/ 0 w 971654"/>
              <a:gd name="connsiteY0" fmla="*/ 0 h 2096979"/>
              <a:gd name="connsiteX1" fmla="*/ 971654 w 971654"/>
              <a:gd name="connsiteY1" fmla="*/ 0 h 2096979"/>
              <a:gd name="connsiteX2" fmla="*/ 0 w 971654"/>
              <a:gd name="connsiteY2" fmla="*/ 2096979 h 2096979"/>
            </a:gdLst>
            <a:ahLst/>
            <a:cxnLst>
              <a:cxn ang="0">
                <a:pos x="connsiteX0" y="connsiteY0"/>
              </a:cxn>
              <a:cxn ang="0">
                <a:pos x="connsiteX1" y="connsiteY1"/>
              </a:cxn>
              <a:cxn ang="0">
                <a:pos x="connsiteX2" y="connsiteY2"/>
              </a:cxn>
            </a:cxnLst>
            <a:rect l="l" t="t" r="r" b="b"/>
            <a:pathLst>
              <a:path w="971654" h="2096979">
                <a:moveTo>
                  <a:pt x="0" y="0"/>
                </a:moveTo>
                <a:lnTo>
                  <a:pt x="971654" y="0"/>
                </a:lnTo>
                <a:lnTo>
                  <a:pt x="0" y="2096979"/>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AE52BA57-9B7D-8A46-8FDF-09DF494F97B8}"/>
              </a:ext>
            </a:extLst>
          </p:cNvPr>
          <p:cNvSpPr>
            <a:spLocks noGrp="1"/>
          </p:cNvSpPr>
          <p:nvPr>
            <p:ph idx="1"/>
          </p:nvPr>
        </p:nvSpPr>
        <p:spPr>
          <a:xfrm>
            <a:off x="1653363" y="2176272"/>
            <a:ext cx="9367204" cy="4041648"/>
          </a:xfrm>
        </p:spPr>
        <p:txBody>
          <a:bodyPr anchor="t">
            <a:normAutofit/>
          </a:bodyPr>
          <a:lstStyle/>
          <a:p>
            <a:endParaRPr lang="en-US" sz="2400" dirty="0"/>
          </a:p>
        </p:txBody>
      </p:sp>
    </p:spTree>
    <p:extLst>
      <p:ext uri="{BB962C8B-B14F-4D97-AF65-F5344CB8AC3E}">
        <p14:creationId xmlns:p14="http://schemas.microsoft.com/office/powerpoint/2010/main" val="37022071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215C6C6-E45C-4179-9FC1-E8A4C1D47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564726" y="1890469"/>
            <a:ext cx="5860051" cy="2079143"/>
            <a:chOff x="6081624" y="1998368"/>
            <a:chExt cx="5613457" cy="782175"/>
          </a:xfrm>
          <a:solidFill>
            <a:schemeClr val="accent4"/>
          </a:solidFill>
        </p:grpSpPr>
        <p:sp>
          <p:nvSpPr>
            <p:cNvPr id="10" name="Rectangle 9">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3C0E755-7AF3-6443-BFF1-096A038A45BC}"/>
              </a:ext>
            </a:extLst>
          </p:cNvPr>
          <p:cNvPicPr>
            <a:picLocks noChangeAspect="1"/>
          </p:cNvPicPr>
          <p:nvPr/>
        </p:nvPicPr>
        <p:blipFill rotWithShape="1">
          <a:blip r:embed="rId2"/>
          <a:srcRect t="8320" b="686"/>
          <a:stretch/>
        </p:blipFill>
        <p:spPr>
          <a:xfrm>
            <a:off x="614157" y="754917"/>
            <a:ext cx="11042470" cy="5651952"/>
          </a:xfrm>
          <a:prstGeom prst="rect">
            <a:avLst/>
          </a:prstGeom>
        </p:spPr>
      </p:pic>
      <p:pic>
        <p:nvPicPr>
          <p:cNvPr id="4" name="Picture 3">
            <a:extLst>
              <a:ext uri="{FF2B5EF4-FFF2-40B4-BE49-F238E27FC236}">
                <a16:creationId xmlns:a16="http://schemas.microsoft.com/office/drawing/2014/main" id="{06474275-59EC-7142-9E9D-21C8B3C7051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556" b="92000" l="9778" r="89778">
                        <a14:foregroundMark x1="38667" y1="62667" x2="65778" y2="64889"/>
                        <a14:foregroundMark x1="60000" y1="49778" x2="40444" y2="69778"/>
                        <a14:foregroundMark x1="40444" y1="69778" x2="36889" y2="70667"/>
                        <a14:foregroundMark x1="40889" y1="42667" x2="41778" y2="64000"/>
                        <a14:foregroundMark x1="48000" y1="76889" x2="28889" y2="76000"/>
                        <a14:foregroundMark x1="52000" y1="72000" x2="33778" y2="72000"/>
                        <a14:foregroundMark x1="72889" y1="72000" x2="61778" y2="76889"/>
                        <a14:foregroundMark x1="72889" y1="73778" x2="56000" y2="56000"/>
                        <a14:foregroundMark x1="33778" y1="13778" x2="28889" y2="7556"/>
                        <a14:foregroundMark x1="56000" y1="89778" x2="83111" y2="88000"/>
                        <a14:foregroundMark x1="83111" y1="88000" x2="84000" y2="87111"/>
                        <a14:foregroundMark x1="15556" y1="89778" x2="40889" y2="92000"/>
                        <a14:foregroundMark x1="46667" y1="88000" x2="74222" y2="91111"/>
                        <a14:foregroundMark x1="74222" y1="91111" x2="64000" y2="92000"/>
                      </a14:backgroundRemoval>
                    </a14:imgEffect>
                  </a14:imgLayer>
                </a14:imgProps>
              </a:ext>
            </a:extLst>
          </a:blip>
          <a:stretch>
            <a:fillRect/>
          </a:stretch>
        </p:blipFill>
        <p:spPr>
          <a:xfrm>
            <a:off x="8218104" y="713232"/>
            <a:ext cx="1675296" cy="1675296"/>
          </a:xfrm>
          <a:prstGeom prst="rect">
            <a:avLst/>
          </a:prstGeom>
        </p:spPr>
      </p:pic>
      <p:pic>
        <p:nvPicPr>
          <p:cNvPr id="6" name="Picture 5" descr="349206957_1df720a5b0_z.jpg">
            <a:extLst>
              <a:ext uri="{FF2B5EF4-FFF2-40B4-BE49-F238E27FC236}">
                <a16:creationId xmlns:a16="http://schemas.microsoft.com/office/drawing/2014/main" id="{9A02B13F-7FCD-E44E-8DE5-663AA5C4138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2344" b="95000" l="10000" r="90000">
                        <a14:foregroundMark x1="30469" y1="13750" x2="42031" y2="9375"/>
                        <a14:foregroundMark x1="42031" y1="9375" x2="55313" y2="9063"/>
                        <a14:foregroundMark x1="55313" y1="9063" x2="61094" y2="9063"/>
                        <a14:foregroundMark x1="40000" y1="4219" x2="52969" y2="4219"/>
                        <a14:foregroundMark x1="20313" y1="93906" x2="40781" y2="95156"/>
                        <a14:foregroundMark x1="40781" y1="95156" x2="75156" y2="93125"/>
                        <a14:foregroundMark x1="65625" y1="16875" x2="70781" y2="24844"/>
                        <a14:foregroundMark x1="52656" y1="2344" x2="46250" y2="2656"/>
                        <a14:foregroundMark x1="32500" y1="15781" x2="28906" y2="28750"/>
                        <a14:foregroundMark x1="27344" y1="28438" x2="28594" y2="43438"/>
                        <a14:foregroundMark x1="70000" y1="24375" x2="70781" y2="42656"/>
                        <a14:foregroundMark x1="72344" y1="15313" x2="75469" y2="20938"/>
                        <a14:foregroundMark x1="75938" y1="23594" x2="74375" y2="16875"/>
                        <a14:backgroundMark x1="63281" y1="16563" x2="64488" y2="17528"/>
                        <a14:backgroundMark x1="62031" y1="15313" x2="64063" y2="16875"/>
                        <a14:backgroundMark x1="38750" y1="97500" x2="50938" y2="97031"/>
                        <a14:backgroundMark x1="50938" y1="97031" x2="57813" y2="97500"/>
                      </a14:backgroundRemoval>
                    </a14:imgEffect>
                  </a14:imgLayer>
                </a14:imgProps>
              </a:ext>
              <a:ext uri="{837473B0-CC2E-450A-ABE3-18F120FF3D39}">
                <a1611:picAttrSrcUrl xmlns:a1611="http://schemas.microsoft.com/office/drawing/2016/11/main" r:id="rId7"/>
              </a:ext>
            </a:extLst>
          </a:blip>
          <a:stretch>
            <a:fillRect/>
          </a:stretch>
        </p:blipFill>
        <p:spPr>
          <a:xfrm>
            <a:off x="9708310" y="801879"/>
            <a:ext cx="1529235" cy="1529235"/>
          </a:xfrm>
          <a:prstGeom prst="rect">
            <a:avLst/>
          </a:prstGeom>
        </p:spPr>
      </p:pic>
      <p:sp>
        <p:nvSpPr>
          <p:cNvPr id="12" name="TextBox 11">
            <a:extLst>
              <a:ext uri="{FF2B5EF4-FFF2-40B4-BE49-F238E27FC236}">
                <a16:creationId xmlns:a16="http://schemas.microsoft.com/office/drawing/2014/main" id="{4A5A9E9B-D282-BB4F-995F-E04EA3CAAAAD}"/>
              </a:ext>
            </a:extLst>
          </p:cNvPr>
          <p:cNvSpPr txBox="1"/>
          <p:nvPr/>
        </p:nvSpPr>
        <p:spPr>
          <a:xfrm>
            <a:off x="8174328" y="254395"/>
            <a:ext cx="3438144" cy="523220"/>
          </a:xfrm>
          <a:prstGeom prst="rect">
            <a:avLst/>
          </a:prstGeom>
          <a:noFill/>
        </p:spPr>
        <p:txBody>
          <a:bodyPr wrap="square" rtlCol="0">
            <a:spAutoFit/>
          </a:bodyPr>
          <a:lstStyle/>
          <a:p>
            <a:r>
              <a:rPr lang="en-US" sz="2800" b="1" dirty="0">
                <a:solidFill>
                  <a:schemeClr val="accent5">
                    <a:lumMod val="75000"/>
                  </a:schemeClr>
                </a:solidFill>
              </a:rPr>
              <a:t>Supplies You’ll Need</a:t>
            </a:r>
          </a:p>
        </p:txBody>
      </p:sp>
    </p:spTree>
    <p:extLst>
      <p:ext uri="{BB962C8B-B14F-4D97-AF65-F5344CB8AC3E}">
        <p14:creationId xmlns:p14="http://schemas.microsoft.com/office/powerpoint/2010/main" val="4151871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4FD3DA7-48AC-DC4F-A4C5-AB23F4B7DBC8}"/>
              </a:ext>
            </a:extLst>
          </p:cNvPr>
          <p:cNvPicPr>
            <a:picLocks noChangeAspect="1"/>
          </p:cNvPicPr>
          <p:nvPr/>
        </p:nvPicPr>
        <p:blipFill>
          <a:blip r:embed="rId3"/>
          <a:stretch>
            <a:fillRect/>
          </a:stretch>
        </p:blipFill>
        <p:spPr>
          <a:xfrm>
            <a:off x="-56148" y="0"/>
            <a:ext cx="12304295" cy="6921166"/>
          </a:xfrm>
          <a:prstGeom prst="rect">
            <a:avLst/>
          </a:prstGeom>
        </p:spPr>
      </p:pic>
    </p:spTree>
    <p:extLst>
      <p:ext uri="{BB962C8B-B14F-4D97-AF65-F5344CB8AC3E}">
        <p14:creationId xmlns:p14="http://schemas.microsoft.com/office/powerpoint/2010/main" val="2014161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DED1618-D56B-2A43-8E68-FACA87EA0A3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457542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5" name="TextBox 7">
            <a:extLst>
              <a:ext uri="{FF2B5EF4-FFF2-40B4-BE49-F238E27FC236}">
                <a16:creationId xmlns:a16="http://schemas.microsoft.com/office/drawing/2014/main" id="{26B41ECD-36E2-4EBB-B056-71D1A9F8A744}"/>
              </a:ext>
            </a:extLst>
          </p:cNvPr>
          <p:cNvGraphicFramePr/>
          <p:nvPr>
            <p:extLst>
              <p:ext uri="{D42A27DB-BD31-4B8C-83A1-F6EECF244321}">
                <p14:modId xmlns:p14="http://schemas.microsoft.com/office/powerpoint/2010/main" val="958461015"/>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Picture 11">
            <a:extLst>
              <a:ext uri="{FF2B5EF4-FFF2-40B4-BE49-F238E27FC236}">
                <a16:creationId xmlns:a16="http://schemas.microsoft.com/office/drawing/2014/main" id="{6F6AC7B4-48F4-0644-A7F0-74F59ADA0801}"/>
              </a:ext>
            </a:extLst>
          </p:cNvPr>
          <p:cNvPicPr>
            <a:picLocks noChangeAspect="1"/>
          </p:cNvPicPr>
          <p:nvPr/>
        </p:nvPicPr>
        <p:blipFill rotWithShape="1">
          <a:blip r:embed="rId8"/>
          <a:srcRect l="7317" t="4427" r="27740" b="4427"/>
          <a:stretch/>
        </p:blipFill>
        <p:spPr>
          <a:xfrm>
            <a:off x="202278" y="1077365"/>
            <a:ext cx="2702426" cy="5057094"/>
          </a:xfrm>
          <a:prstGeom prst="rect">
            <a:avLst/>
          </a:prstGeom>
        </p:spPr>
      </p:pic>
      <p:sp>
        <p:nvSpPr>
          <p:cNvPr id="17" name="TextBox 16">
            <a:extLst>
              <a:ext uri="{FF2B5EF4-FFF2-40B4-BE49-F238E27FC236}">
                <a16:creationId xmlns:a16="http://schemas.microsoft.com/office/drawing/2014/main" id="{7B3F1479-689A-1246-899C-FB1CF6678B2A}"/>
              </a:ext>
            </a:extLst>
          </p:cNvPr>
          <p:cNvSpPr txBox="1"/>
          <p:nvPr/>
        </p:nvSpPr>
        <p:spPr>
          <a:xfrm>
            <a:off x="1023554" y="307924"/>
            <a:ext cx="2964873" cy="769441"/>
          </a:xfrm>
          <a:prstGeom prst="rect">
            <a:avLst/>
          </a:prstGeom>
          <a:noFill/>
        </p:spPr>
        <p:txBody>
          <a:bodyPr wrap="square" rtlCol="0">
            <a:spAutoFit/>
          </a:bodyPr>
          <a:lstStyle/>
          <a:p>
            <a:pPr algn="ctr"/>
            <a:r>
              <a:rPr lang="en-US" sz="4400" b="1" dirty="0">
                <a:latin typeface="+mj-lt"/>
              </a:rPr>
              <a:t>Lockpicking</a:t>
            </a:r>
            <a:endParaRPr lang="en-US" sz="4400" dirty="0">
              <a:latin typeface="+mj-lt"/>
            </a:endParaRPr>
          </a:p>
        </p:txBody>
      </p:sp>
      <p:pic>
        <p:nvPicPr>
          <p:cNvPr id="20" name="Picture 19">
            <a:extLst>
              <a:ext uri="{FF2B5EF4-FFF2-40B4-BE49-F238E27FC236}">
                <a16:creationId xmlns:a16="http://schemas.microsoft.com/office/drawing/2014/main" id="{733C7CD7-41DC-8844-8BB9-139F2E25AB40}"/>
              </a:ext>
            </a:extLst>
          </p:cNvPr>
          <p:cNvPicPr>
            <a:picLocks noChangeAspect="1"/>
          </p:cNvPicPr>
          <p:nvPr/>
        </p:nvPicPr>
        <p:blipFill>
          <a:blip r:embed="rId9"/>
          <a:stretch>
            <a:fillRect/>
          </a:stretch>
        </p:blipFill>
        <p:spPr>
          <a:xfrm rot="10800000">
            <a:off x="1553491" y="5009059"/>
            <a:ext cx="3280954" cy="1739900"/>
          </a:xfrm>
          <a:prstGeom prst="rect">
            <a:avLst/>
          </a:prstGeom>
        </p:spPr>
      </p:pic>
    </p:spTree>
    <p:extLst>
      <p:ext uri="{BB962C8B-B14F-4D97-AF65-F5344CB8AC3E}">
        <p14:creationId xmlns:p14="http://schemas.microsoft.com/office/powerpoint/2010/main" val="258012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48" name="Rectangle 47">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Rectangle 51">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1A2612-5D6B-394F-BF25-0B6938FA0BE4}"/>
              </a:ext>
            </a:extLst>
          </p:cNvPr>
          <p:cNvSpPr>
            <a:spLocks noGrp="1"/>
          </p:cNvSpPr>
          <p:nvPr>
            <p:ph type="title"/>
          </p:nvPr>
        </p:nvSpPr>
        <p:spPr>
          <a:xfrm>
            <a:off x="1065229" y="6532"/>
            <a:ext cx="10057185" cy="1554480"/>
          </a:xfrm>
        </p:spPr>
        <p:txBody>
          <a:bodyPr anchor="ctr">
            <a:normAutofit/>
          </a:bodyPr>
          <a:lstStyle/>
          <a:p>
            <a:pPr algn="ctr"/>
            <a:r>
              <a:rPr lang="en-US" sz="4800" b="1" dirty="0"/>
              <a:t>Cryptography</a:t>
            </a:r>
          </a:p>
        </p:txBody>
      </p:sp>
      <p:cxnSp>
        <p:nvCxnSpPr>
          <p:cNvPr id="54" name="Straight Connector 53">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C5B21A3F-379B-0C46-BFC0-87CFB6C6A2D8}"/>
              </a:ext>
            </a:extLst>
          </p:cNvPr>
          <p:cNvSpPr>
            <a:spLocks noGrp="1"/>
          </p:cNvSpPr>
          <p:nvPr>
            <p:ph sz="half" idx="1"/>
          </p:nvPr>
        </p:nvSpPr>
        <p:spPr>
          <a:xfrm>
            <a:off x="838200" y="1825625"/>
            <a:ext cx="5181600" cy="501939"/>
          </a:xfrm>
        </p:spPr>
        <p:txBody>
          <a:bodyPr/>
          <a:lstStyle/>
          <a:p>
            <a:pPr marL="0" indent="0" algn="ctr">
              <a:buNone/>
            </a:pPr>
            <a:r>
              <a:rPr lang="en-US" dirty="0"/>
              <a:t>Symmetric</a:t>
            </a:r>
          </a:p>
        </p:txBody>
      </p:sp>
      <p:sp>
        <p:nvSpPr>
          <p:cNvPr id="36" name="Content Placeholder 3">
            <a:extLst>
              <a:ext uri="{FF2B5EF4-FFF2-40B4-BE49-F238E27FC236}">
                <a16:creationId xmlns:a16="http://schemas.microsoft.com/office/drawing/2014/main" id="{590B5611-EB5D-6944-9D83-470653E244AA}"/>
              </a:ext>
            </a:extLst>
          </p:cNvPr>
          <p:cNvSpPr txBox="1">
            <a:spLocks/>
          </p:cNvSpPr>
          <p:nvPr/>
        </p:nvSpPr>
        <p:spPr>
          <a:xfrm>
            <a:off x="6172200" y="1825625"/>
            <a:ext cx="5181600" cy="5019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t>Asymmetric</a:t>
            </a:r>
            <a:endParaRPr lang="en-US" dirty="0"/>
          </a:p>
        </p:txBody>
      </p:sp>
      <p:cxnSp>
        <p:nvCxnSpPr>
          <p:cNvPr id="41" name="Straight Connector 40">
            <a:extLst>
              <a:ext uri="{FF2B5EF4-FFF2-40B4-BE49-F238E27FC236}">
                <a16:creationId xmlns:a16="http://schemas.microsoft.com/office/drawing/2014/main" id="{1545DC44-A3BC-D64B-B3D2-BD28E6DAE5B2}"/>
              </a:ext>
            </a:extLst>
          </p:cNvPr>
          <p:cNvCxnSpPr>
            <a:cxnSpLocks/>
            <a:stCxn id="2" idx="2"/>
          </p:cNvCxnSpPr>
          <p:nvPr/>
        </p:nvCxnSpPr>
        <p:spPr>
          <a:xfrm>
            <a:off x="6093822" y="1561012"/>
            <a:ext cx="2178" cy="4924301"/>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829F6832-C9E0-774E-8B21-C553EED42FB8}"/>
              </a:ext>
            </a:extLst>
          </p:cNvPr>
          <p:cNvSpPr txBox="1"/>
          <p:nvPr/>
        </p:nvSpPr>
        <p:spPr>
          <a:xfrm>
            <a:off x="1228344" y="5330758"/>
            <a:ext cx="1243031" cy="369332"/>
          </a:xfrm>
          <a:prstGeom prst="rect">
            <a:avLst/>
          </a:prstGeom>
          <a:ln w="5715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t>Encryption</a:t>
            </a:r>
          </a:p>
        </p:txBody>
      </p:sp>
      <p:sp>
        <p:nvSpPr>
          <p:cNvPr id="43" name="TextBox 42">
            <a:extLst>
              <a:ext uri="{FF2B5EF4-FFF2-40B4-BE49-F238E27FC236}">
                <a16:creationId xmlns:a16="http://schemas.microsoft.com/office/drawing/2014/main" id="{68310090-80D9-5442-A903-D90B0821E9DB}"/>
              </a:ext>
            </a:extLst>
          </p:cNvPr>
          <p:cNvSpPr txBox="1"/>
          <p:nvPr/>
        </p:nvSpPr>
        <p:spPr>
          <a:xfrm>
            <a:off x="3545377" y="5315816"/>
            <a:ext cx="1243031" cy="369325"/>
          </a:xfrm>
          <a:prstGeom prst="rect">
            <a:avLst/>
          </a:prstGeom>
          <a:ln w="57150"/>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Decryption</a:t>
            </a:r>
          </a:p>
        </p:txBody>
      </p:sp>
      <p:cxnSp>
        <p:nvCxnSpPr>
          <p:cNvPr id="44" name="Straight Arrow Connector 43">
            <a:extLst>
              <a:ext uri="{FF2B5EF4-FFF2-40B4-BE49-F238E27FC236}">
                <a16:creationId xmlns:a16="http://schemas.microsoft.com/office/drawing/2014/main" id="{730DF126-0943-3D4F-9C95-53580CCF4A1F}"/>
              </a:ext>
            </a:extLst>
          </p:cNvPr>
          <p:cNvCxnSpPr>
            <a:cxnSpLocks/>
          </p:cNvCxnSpPr>
          <p:nvPr/>
        </p:nvCxnSpPr>
        <p:spPr>
          <a:xfrm>
            <a:off x="329184" y="5500482"/>
            <a:ext cx="783336"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E15B635-6014-7C4B-A4AC-1AC38E14D850}"/>
              </a:ext>
            </a:extLst>
          </p:cNvPr>
          <p:cNvSpPr txBox="1"/>
          <p:nvPr/>
        </p:nvSpPr>
        <p:spPr>
          <a:xfrm>
            <a:off x="239851" y="5038073"/>
            <a:ext cx="926039" cy="338552"/>
          </a:xfrm>
          <a:prstGeom prst="rect">
            <a:avLst/>
          </a:prstGeom>
          <a:noFill/>
        </p:spPr>
        <p:txBody>
          <a:bodyPr wrap="square" rtlCol="0">
            <a:spAutoFit/>
          </a:bodyPr>
          <a:lstStyle/>
          <a:p>
            <a:pPr algn="ctr"/>
            <a:r>
              <a:rPr lang="en-US" sz="1600" dirty="0"/>
              <a:t>Plaintext</a:t>
            </a:r>
          </a:p>
        </p:txBody>
      </p:sp>
      <p:cxnSp>
        <p:nvCxnSpPr>
          <p:cNvPr id="51" name="Straight Arrow Connector 50">
            <a:extLst>
              <a:ext uri="{FF2B5EF4-FFF2-40B4-BE49-F238E27FC236}">
                <a16:creationId xmlns:a16="http://schemas.microsoft.com/office/drawing/2014/main" id="{A9A29177-3526-6E40-BD3C-FA629F2694F9}"/>
              </a:ext>
            </a:extLst>
          </p:cNvPr>
          <p:cNvCxnSpPr>
            <a:cxnSpLocks/>
          </p:cNvCxnSpPr>
          <p:nvPr/>
        </p:nvCxnSpPr>
        <p:spPr>
          <a:xfrm>
            <a:off x="4980985" y="5500482"/>
            <a:ext cx="783336"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9EF7FB4-021B-B542-A8D8-909E6685CAC4}"/>
              </a:ext>
            </a:extLst>
          </p:cNvPr>
          <p:cNvCxnSpPr>
            <a:cxnSpLocks/>
          </p:cNvCxnSpPr>
          <p:nvPr/>
        </p:nvCxnSpPr>
        <p:spPr>
          <a:xfrm>
            <a:off x="2587199" y="5500482"/>
            <a:ext cx="783336"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B3287704-24DA-AA43-9C51-574C066B5DED}"/>
              </a:ext>
            </a:extLst>
          </p:cNvPr>
          <p:cNvSpPr txBox="1"/>
          <p:nvPr/>
        </p:nvSpPr>
        <p:spPr>
          <a:xfrm>
            <a:off x="4838282" y="5038073"/>
            <a:ext cx="926039" cy="338554"/>
          </a:xfrm>
          <a:prstGeom prst="rect">
            <a:avLst/>
          </a:prstGeom>
          <a:noFill/>
        </p:spPr>
        <p:txBody>
          <a:bodyPr wrap="square" rtlCol="0">
            <a:spAutoFit/>
          </a:bodyPr>
          <a:lstStyle/>
          <a:p>
            <a:pPr algn="ctr"/>
            <a:r>
              <a:rPr lang="en-US" sz="1600" dirty="0"/>
              <a:t>Plaintext</a:t>
            </a:r>
          </a:p>
        </p:txBody>
      </p:sp>
      <p:sp>
        <p:nvSpPr>
          <p:cNvPr id="56" name="TextBox 55">
            <a:extLst>
              <a:ext uri="{FF2B5EF4-FFF2-40B4-BE49-F238E27FC236}">
                <a16:creationId xmlns:a16="http://schemas.microsoft.com/office/drawing/2014/main" id="{8376BE36-A88D-2644-AADB-67EDBD31790B}"/>
              </a:ext>
            </a:extLst>
          </p:cNvPr>
          <p:cNvSpPr txBox="1"/>
          <p:nvPr/>
        </p:nvSpPr>
        <p:spPr>
          <a:xfrm>
            <a:off x="2471374" y="5038073"/>
            <a:ext cx="1158517" cy="338554"/>
          </a:xfrm>
          <a:prstGeom prst="rect">
            <a:avLst/>
          </a:prstGeom>
          <a:noFill/>
        </p:spPr>
        <p:txBody>
          <a:bodyPr wrap="square" rtlCol="0">
            <a:spAutoFit/>
          </a:bodyPr>
          <a:lstStyle/>
          <a:p>
            <a:pPr algn="ctr"/>
            <a:r>
              <a:rPr lang="en-US" sz="1600" dirty="0"/>
              <a:t>Ciphertext</a:t>
            </a:r>
          </a:p>
        </p:txBody>
      </p:sp>
      <p:pic>
        <p:nvPicPr>
          <p:cNvPr id="57" name="Picture 56" descr="File:Padlock.svg - Wikipedia">
            <a:extLst>
              <a:ext uri="{FF2B5EF4-FFF2-40B4-BE49-F238E27FC236}">
                <a16:creationId xmlns:a16="http://schemas.microsoft.com/office/drawing/2014/main" id="{275E9C8A-979D-194C-874A-15705DB4942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369554" y="4320229"/>
            <a:ext cx="926039" cy="926039"/>
          </a:xfrm>
          <a:prstGeom prst="rect">
            <a:avLst/>
          </a:prstGeom>
        </p:spPr>
      </p:pic>
      <p:pic>
        <p:nvPicPr>
          <p:cNvPr id="58" name="Picture 57" descr="File:Standard-lock-key.jpg">
            <a:extLst>
              <a:ext uri="{FF2B5EF4-FFF2-40B4-BE49-F238E27FC236}">
                <a16:creationId xmlns:a16="http://schemas.microsoft.com/office/drawing/2014/main" id="{33A249DC-E3B9-FB43-9B1A-2FBF76F2CDA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5375" r="91500">
                        <a14:foregroundMark x1="5375" y1="77162" x2="11000" y2="77162"/>
                        <a14:foregroundMark x1="89813" y1="33378" x2="91500" y2="43108"/>
                      </a14:backgroundRemoval>
                    </a14:imgEffect>
                  </a14:imgLayer>
                </a14:imgProps>
              </a:ext>
              <a:ext uri="{837473B0-CC2E-450A-ABE3-18F120FF3D39}">
                <a1611:picAttrSrcUrl xmlns:a1611="http://schemas.microsoft.com/office/drawing/2016/11/main" r:id="rId7"/>
              </a:ext>
            </a:extLst>
          </a:blip>
          <a:stretch>
            <a:fillRect/>
          </a:stretch>
        </p:blipFill>
        <p:spPr>
          <a:xfrm>
            <a:off x="3522322" y="4555381"/>
            <a:ext cx="1438113" cy="665127"/>
          </a:xfrm>
          <a:prstGeom prst="rect">
            <a:avLst/>
          </a:prstGeom>
        </p:spPr>
      </p:pic>
      <p:pic>
        <p:nvPicPr>
          <p:cNvPr id="59" name="Picture 58" descr="Invitation Party Wedding · Free vector graphic on Pixabay">
            <a:extLst>
              <a:ext uri="{FF2B5EF4-FFF2-40B4-BE49-F238E27FC236}">
                <a16:creationId xmlns:a16="http://schemas.microsoft.com/office/drawing/2014/main" id="{E6744427-D7FA-C94F-B960-393F0D0FB5AA}"/>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8658217" y="5767753"/>
            <a:ext cx="791816" cy="681947"/>
          </a:xfrm>
          <a:prstGeom prst="rect">
            <a:avLst/>
          </a:prstGeom>
        </p:spPr>
      </p:pic>
      <p:pic>
        <p:nvPicPr>
          <p:cNvPr id="60" name="Picture 59" descr="Email Mailing Internet · Free vector graphic on Pixabay">
            <a:extLst>
              <a:ext uri="{FF2B5EF4-FFF2-40B4-BE49-F238E27FC236}">
                <a16:creationId xmlns:a16="http://schemas.microsoft.com/office/drawing/2014/main" id="{07EDF80F-85F7-B54B-ACE1-8AD0C3EE5DEE}"/>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15455" b="86970" l="18125" r="83750">
                        <a14:foregroundMark x1="18333" y1="45152" x2="25625" y2="40758"/>
                        <a14:foregroundMark x1="25625" y1="40758" x2="26042" y2="39848"/>
                        <a14:foregroundMark x1="45000" y1="17121" x2="49896" y2="18485"/>
                        <a14:foregroundMark x1="37292" y1="16667" x2="37292" y2="16667"/>
                        <a14:foregroundMark x1="35833" y1="18485" x2="37813" y2="16212"/>
                        <a14:foregroundMark x1="79688" y1="25909" x2="83750" y2="28030"/>
                        <a14:foregroundMark x1="48750" y1="59848" x2="50729" y2="63788"/>
                        <a14:foregroundMark x1="45313" y1="59545" x2="49792" y2="70000"/>
                        <a14:foregroundMark x1="49792" y1="70000" x2="50729" y2="70455"/>
                        <a14:foregroundMark x1="57083" y1="85606" x2="50729" y2="85303"/>
                        <a14:foregroundMark x1="58229" y1="86970" x2="56146" y2="86515"/>
                        <a14:foregroundMark x1="44167" y1="15909" x2="46771" y2="16212"/>
                        <a14:foregroundMark x1="36979" y1="15909" x2="38750" y2="15455"/>
                        <a14:backgroundMark x1="43021" y1="86970" x2="43854" y2="86061"/>
                        <a14:backgroundMark x1="41563" y1="86061" x2="47292" y2="86061"/>
                        <a14:backgroundMark x1="45625" y1="86970" x2="48438" y2="86515"/>
                        <a14:backgroundMark x1="47604" y1="86515" x2="49583" y2="86515"/>
                      </a14:backgroundRemoval>
                    </a14:imgEffect>
                  </a14:imgLayer>
                </a14:imgProps>
              </a:ext>
              <a:ext uri="{837473B0-CC2E-450A-ABE3-18F120FF3D39}">
                <a1611:picAttrSrcUrl xmlns:a1611="http://schemas.microsoft.com/office/drawing/2016/11/main" r:id="rId12"/>
              </a:ext>
            </a:extLst>
          </a:blip>
          <a:srcRect l="14902" t="10101" r="13413" b="7956"/>
          <a:stretch/>
        </p:blipFill>
        <p:spPr>
          <a:xfrm>
            <a:off x="6292161" y="5740153"/>
            <a:ext cx="930013" cy="698571"/>
          </a:xfrm>
          <a:prstGeom prst="rect">
            <a:avLst/>
          </a:prstGeom>
        </p:spPr>
      </p:pic>
      <p:pic>
        <p:nvPicPr>
          <p:cNvPr id="7" name="Picture 6" descr="Is there a slang term for a mailbox? - English Language &amp; Usage Stack Exchange">
            <a:extLst>
              <a:ext uri="{FF2B5EF4-FFF2-40B4-BE49-F238E27FC236}">
                <a16:creationId xmlns:a16="http://schemas.microsoft.com/office/drawing/2014/main" id="{276DC891-AC59-6548-8BD6-7C814DD6ACF3}"/>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8187" b="93567" l="5905" r="92381">
                        <a14:foregroundMark x1="8762" y1="40351" x2="6095" y2="49708"/>
                        <a14:foregroundMark x1="31048" y1="90058" x2="52000" y2="93957"/>
                        <a14:foregroundMark x1="86095" y1="57700" x2="92571" y2="25536"/>
                        <a14:foregroundMark x1="66476" y1="10916" x2="79619" y2="12086"/>
                        <a14:foregroundMark x1="79619" y1="10916" x2="67810" y2="8187"/>
                      </a14:backgroundRemoval>
                    </a14:imgEffect>
                  </a14:imgLayer>
                </a14:imgProps>
              </a:ext>
              <a:ext uri="{837473B0-CC2E-450A-ABE3-18F120FF3D39}">
                <a1611:picAttrSrcUrl xmlns:a1611="http://schemas.microsoft.com/office/drawing/2016/11/main" r:id="rId15"/>
              </a:ext>
            </a:extLst>
          </a:blip>
          <a:stretch>
            <a:fillRect/>
          </a:stretch>
        </p:blipFill>
        <p:spPr>
          <a:xfrm>
            <a:off x="9865673" y="5737429"/>
            <a:ext cx="748933" cy="731782"/>
          </a:xfrm>
          <a:prstGeom prst="rect">
            <a:avLst/>
          </a:prstGeom>
        </p:spPr>
      </p:pic>
      <p:sp>
        <p:nvSpPr>
          <p:cNvPr id="61" name="TextBox 60">
            <a:extLst>
              <a:ext uri="{FF2B5EF4-FFF2-40B4-BE49-F238E27FC236}">
                <a16:creationId xmlns:a16="http://schemas.microsoft.com/office/drawing/2014/main" id="{0E8CEEB8-9DE6-6746-8DD6-5149F7CE8284}"/>
              </a:ext>
            </a:extLst>
          </p:cNvPr>
          <p:cNvSpPr txBox="1"/>
          <p:nvPr/>
        </p:nvSpPr>
        <p:spPr>
          <a:xfrm>
            <a:off x="7303602" y="5327493"/>
            <a:ext cx="1243031" cy="369332"/>
          </a:xfrm>
          <a:prstGeom prst="rect">
            <a:avLst/>
          </a:prstGeom>
          <a:ln w="5715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t>Encryption</a:t>
            </a:r>
          </a:p>
        </p:txBody>
      </p:sp>
      <p:sp>
        <p:nvSpPr>
          <p:cNvPr id="62" name="TextBox 61">
            <a:extLst>
              <a:ext uri="{FF2B5EF4-FFF2-40B4-BE49-F238E27FC236}">
                <a16:creationId xmlns:a16="http://schemas.microsoft.com/office/drawing/2014/main" id="{87B2B304-4642-5C48-9A1B-6CDE8B489F98}"/>
              </a:ext>
            </a:extLst>
          </p:cNvPr>
          <p:cNvSpPr txBox="1"/>
          <p:nvPr/>
        </p:nvSpPr>
        <p:spPr>
          <a:xfrm>
            <a:off x="9620635" y="5312551"/>
            <a:ext cx="1243031" cy="369325"/>
          </a:xfrm>
          <a:prstGeom prst="rect">
            <a:avLst/>
          </a:prstGeom>
          <a:ln w="57150"/>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Decryption</a:t>
            </a:r>
          </a:p>
        </p:txBody>
      </p:sp>
      <p:cxnSp>
        <p:nvCxnSpPr>
          <p:cNvPr id="63" name="Straight Arrow Connector 62">
            <a:extLst>
              <a:ext uri="{FF2B5EF4-FFF2-40B4-BE49-F238E27FC236}">
                <a16:creationId xmlns:a16="http://schemas.microsoft.com/office/drawing/2014/main" id="{487EAF5F-AB7B-2147-9BCD-A74C4D7BE5D8}"/>
              </a:ext>
            </a:extLst>
          </p:cNvPr>
          <p:cNvCxnSpPr>
            <a:cxnSpLocks/>
          </p:cNvCxnSpPr>
          <p:nvPr/>
        </p:nvCxnSpPr>
        <p:spPr>
          <a:xfrm>
            <a:off x="6404442" y="5497217"/>
            <a:ext cx="783336"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3CF74CF-5CE2-3449-94F4-36E867FD9A57}"/>
              </a:ext>
            </a:extLst>
          </p:cNvPr>
          <p:cNvSpPr txBox="1"/>
          <p:nvPr/>
        </p:nvSpPr>
        <p:spPr>
          <a:xfrm>
            <a:off x="6315109" y="5034808"/>
            <a:ext cx="926039" cy="338552"/>
          </a:xfrm>
          <a:prstGeom prst="rect">
            <a:avLst/>
          </a:prstGeom>
          <a:noFill/>
        </p:spPr>
        <p:txBody>
          <a:bodyPr wrap="square" rtlCol="0">
            <a:spAutoFit/>
          </a:bodyPr>
          <a:lstStyle/>
          <a:p>
            <a:pPr algn="ctr"/>
            <a:r>
              <a:rPr lang="en-US" sz="1600" dirty="0"/>
              <a:t>Plaintext</a:t>
            </a:r>
          </a:p>
        </p:txBody>
      </p:sp>
      <p:cxnSp>
        <p:nvCxnSpPr>
          <p:cNvPr id="65" name="Straight Arrow Connector 64">
            <a:extLst>
              <a:ext uri="{FF2B5EF4-FFF2-40B4-BE49-F238E27FC236}">
                <a16:creationId xmlns:a16="http://schemas.microsoft.com/office/drawing/2014/main" id="{519905DB-4B77-BA42-AC72-763BDDD88628}"/>
              </a:ext>
            </a:extLst>
          </p:cNvPr>
          <p:cNvCxnSpPr>
            <a:cxnSpLocks/>
          </p:cNvCxnSpPr>
          <p:nvPr/>
        </p:nvCxnSpPr>
        <p:spPr>
          <a:xfrm>
            <a:off x="11056243" y="5497217"/>
            <a:ext cx="783336"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E7B5513-CF2D-6B4F-90FD-5C7BDDA4C0CD}"/>
              </a:ext>
            </a:extLst>
          </p:cNvPr>
          <p:cNvCxnSpPr>
            <a:cxnSpLocks/>
          </p:cNvCxnSpPr>
          <p:nvPr/>
        </p:nvCxnSpPr>
        <p:spPr>
          <a:xfrm>
            <a:off x="8662457" y="5497217"/>
            <a:ext cx="783336"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C878F05A-608C-7E48-BBF5-91996C63B88C}"/>
              </a:ext>
            </a:extLst>
          </p:cNvPr>
          <p:cNvSpPr txBox="1"/>
          <p:nvPr/>
        </p:nvSpPr>
        <p:spPr>
          <a:xfrm>
            <a:off x="10913540" y="5034808"/>
            <a:ext cx="926039" cy="338554"/>
          </a:xfrm>
          <a:prstGeom prst="rect">
            <a:avLst/>
          </a:prstGeom>
          <a:noFill/>
        </p:spPr>
        <p:txBody>
          <a:bodyPr wrap="square" rtlCol="0">
            <a:spAutoFit/>
          </a:bodyPr>
          <a:lstStyle/>
          <a:p>
            <a:pPr algn="ctr"/>
            <a:r>
              <a:rPr lang="en-US" sz="1600" dirty="0"/>
              <a:t>Plaintext</a:t>
            </a:r>
          </a:p>
        </p:txBody>
      </p:sp>
      <p:sp>
        <p:nvSpPr>
          <p:cNvPr id="68" name="TextBox 67">
            <a:extLst>
              <a:ext uri="{FF2B5EF4-FFF2-40B4-BE49-F238E27FC236}">
                <a16:creationId xmlns:a16="http://schemas.microsoft.com/office/drawing/2014/main" id="{00A8607E-BA84-0641-9052-7EC9A2A76790}"/>
              </a:ext>
            </a:extLst>
          </p:cNvPr>
          <p:cNvSpPr txBox="1"/>
          <p:nvPr/>
        </p:nvSpPr>
        <p:spPr>
          <a:xfrm>
            <a:off x="8546632" y="5034808"/>
            <a:ext cx="1158517" cy="338554"/>
          </a:xfrm>
          <a:prstGeom prst="rect">
            <a:avLst/>
          </a:prstGeom>
          <a:noFill/>
        </p:spPr>
        <p:txBody>
          <a:bodyPr wrap="square" rtlCol="0">
            <a:spAutoFit/>
          </a:bodyPr>
          <a:lstStyle/>
          <a:p>
            <a:pPr algn="ctr"/>
            <a:r>
              <a:rPr lang="en-US" sz="1600" dirty="0"/>
              <a:t>Ciphertext</a:t>
            </a:r>
          </a:p>
        </p:txBody>
      </p:sp>
      <p:pic>
        <p:nvPicPr>
          <p:cNvPr id="15" name="Picture 14" descr="Category:Glasses icons - Wikimedia Commons">
            <a:extLst>
              <a:ext uri="{FF2B5EF4-FFF2-40B4-BE49-F238E27FC236}">
                <a16:creationId xmlns:a16="http://schemas.microsoft.com/office/drawing/2014/main" id="{E6E4F009-1BB6-DC41-8818-46A7590B9D05}"/>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10995559" y="5687700"/>
            <a:ext cx="762000" cy="762000"/>
          </a:xfrm>
          <a:prstGeom prst="rect">
            <a:avLst/>
          </a:prstGeom>
        </p:spPr>
      </p:pic>
      <p:pic>
        <p:nvPicPr>
          <p:cNvPr id="69" name="Picture 68" descr="File:Padlock.svg - Wikipedia">
            <a:extLst>
              <a:ext uri="{FF2B5EF4-FFF2-40B4-BE49-F238E27FC236}">
                <a16:creationId xmlns:a16="http://schemas.microsoft.com/office/drawing/2014/main" id="{2687C197-78B8-B94C-8CB0-30F782AA284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450907" y="4288417"/>
            <a:ext cx="926039" cy="926039"/>
          </a:xfrm>
          <a:prstGeom prst="rect">
            <a:avLst/>
          </a:prstGeom>
        </p:spPr>
      </p:pic>
      <p:pic>
        <p:nvPicPr>
          <p:cNvPr id="70" name="Picture 69" descr="File:Standard-lock-key.jpg">
            <a:extLst>
              <a:ext uri="{FF2B5EF4-FFF2-40B4-BE49-F238E27FC236}">
                <a16:creationId xmlns:a16="http://schemas.microsoft.com/office/drawing/2014/main" id="{937C3933-23BD-DB41-9507-F2AE19DAB386}"/>
              </a:ext>
            </a:extLst>
          </p:cNvPr>
          <p:cNvPicPr>
            <a:picLocks noChangeAspect="1"/>
          </p:cNvPicPr>
          <p:nvPr/>
        </p:nvPicPr>
        <p:blipFill>
          <a:blip r:embed="rId5">
            <a:extLst>
              <a:ext uri="{BEBA8EAE-BF5A-486C-A8C5-ECC9F3942E4B}">
                <a14:imgProps xmlns:a14="http://schemas.microsoft.com/office/drawing/2010/main">
                  <a14:imgLayer r:embed="rId18">
                    <a14:imgEffect>
                      <a14:backgroundRemoval t="10000" b="90000" l="5375" r="91500">
                        <a14:foregroundMark x1="5375" y1="77162" x2="11000" y2="77162"/>
                        <a14:foregroundMark x1="89813" y1="33378" x2="91500" y2="43108"/>
                      </a14:backgroundRemoval>
                    </a14:imgEffect>
                  </a14:imgLayer>
                </a14:imgProps>
              </a:ext>
              <a:ext uri="{837473B0-CC2E-450A-ABE3-18F120FF3D39}">
                <a1611:picAttrSrcUrl xmlns:a1611="http://schemas.microsoft.com/office/drawing/2016/11/main" r:id="rId7"/>
              </a:ext>
            </a:extLst>
          </a:blip>
          <a:stretch>
            <a:fillRect/>
          </a:stretch>
        </p:blipFill>
        <p:spPr>
          <a:xfrm>
            <a:off x="9603675" y="4523569"/>
            <a:ext cx="1438113" cy="665127"/>
          </a:xfrm>
          <a:prstGeom prst="rect">
            <a:avLst/>
          </a:prstGeom>
        </p:spPr>
      </p:pic>
      <p:sp>
        <p:nvSpPr>
          <p:cNvPr id="71" name="TextBox 70">
            <a:extLst>
              <a:ext uri="{FF2B5EF4-FFF2-40B4-BE49-F238E27FC236}">
                <a16:creationId xmlns:a16="http://schemas.microsoft.com/office/drawing/2014/main" id="{CF6124FA-50F2-E94F-A485-386AA7273BE5}"/>
              </a:ext>
            </a:extLst>
          </p:cNvPr>
          <p:cNvSpPr txBox="1"/>
          <p:nvPr/>
        </p:nvSpPr>
        <p:spPr>
          <a:xfrm>
            <a:off x="7339023" y="3863659"/>
            <a:ext cx="1149805" cy="338554"/>
          </a:xfrm>
          <a:prstGeom prst="rect">
            <a:avLst/>
          </a:prstGeom>
          <a:noFill/>
        </p:spPr>
        <p:txBody>
          <a:bodyPr wrap="square" rtlCol="0">
            <a:spAutoFit/>
          </a:bodyPr>
          <a:lstStyle/>
          <a:p>
            <a:pPr algn="ctr"/>
            <a:r>
              <a:rPr lang="en-US" sz="1600" dirty="0"/>
              <a:t>Public Key</a:t>
            </a:r>
          </a:p>
        </p:txBody>
      </p:sp>
      <p:sp>
        <p:nvSpPr>
          <p:cNvPr id="72" name="TextBox 71">
            <a:extLst>
              <a:ext uri="{FF2B5EF4-FFF2-40B4-BE49-F238E27FC236}">
                <a16:creationId xmlns:a16="http://schemas.microsoft.com/office/drawing/2014/main" id="{89573945-D5E8-EE4E-804E-0608509B8886}"/>
              </a:ext>
            </a:extLst>
          </p:cNvPr>
          <p:cNvSpPr txBox="1"/>
          <p:nvPr/>
        </p:nvSpPr>
        <p:spPr>
          <a:xfrm>
            <a:off x="9747828" y="3927832"/>
            <a:ext cx="1149805" cy="338554"/>
          </a:xfrm>
          <a:prstGeom prst="rect">
            <a:avLst/>
          </a:prstGeom>
          <a:noFill/>
        </p:spPr>
        <p:txBody>
          <a:bodyPr wrap="square" rtlCol="0">
            <a:spAutoFit/>
          </a:bodyPr>
          <a:lstStyle/>
          <a:p>
            <a:pPr algn="ctr"/>
            <a:r>
              <a:rPr lang="en-US" sz="1600" dirty="0"/>
              <a:t>Private Key</a:t>
            </a:r>
          </a:p>
        </p:txBody>
      </p:sp>
      <p:pic>
        <p:nvPicPr>
          <p:cNvPr id="23" name="Picture 22" descr="Home House Silhouette · Free vector graphic on Pixabay">
            <a:extLst>
              <a:ext uri="{FF2B5EF4-FFF2-40B4-BE49-F238E27FC236}">
                <a16:creationId xmlns:a16="http://schemas.microsoft.com/office/drawing/2014/main" id="{4ABC257C-B4D7-2A46-B22C-8571A40745A2}"/>
              </a:ext>
            </a:extLst>
          </p:cNvPr>
          <p:cNvPicPr>
            <a:picLocks noChangeAspect="1"/>
          </p:cNvPicPr>
          <p:nvPr/>
        </p:nvPicPr>
        <p:blipFill>
          <a:blip r:embed="rId19">
            <a:extLst>
              <a:ext uri="{837473B0-CC2E-450A-ABE3-18F120FF3D39}">
                <a1611:picAttrSrcUrl xmlns:a1611="http://schemas.microsoft.com/office/drawing/2016/11/main" r:id="rId20"/>
              </a:ext>
            </a:extLst>
          </a:blip>
          <a:stretch>
            <a:fillRect/>
          </a:stretch>
        </p:blipFill>
        <p:spPr>
          <a:xfrm>
            <a:off x="7603127" y="5818977"/>
            <a:ext cx="573160" cy="540920"/>
          </a:xfrm>
          <a:prstGeom prst="rect">
            <a:avLst/>
          </a:prstGeom>
        </p:spPr>
      </p:pic>
      <p:pic>
        <p:nvPicPr>
          <p:cNvPr id="73" name="Picture 72" descr="Symmetric and Asymmetric Encryption - By Rafael Almeida">
            <a:extLst>
              <a:ext uri="{FF2B5EF4-FFF2-40B4-BE49-F238E27FC236}">
                <a16:creationId xmlns:a16="http://schemas.microsoft.com/office/drawing/2014/main" id="{662320C4-65EC-8649-A69E-99F85BEFF3D3}"/>
              </a:ext>
            </a:extLst>
          </p:cNvPr>
          <p:cNvPicPr>
            <a:picLocks noChangeAspect="1"/>
          </p:cNvPicPr>
          <p:nvPr/>
        </p:nvPicPr>
        <p:blipFill rotWithShape="1">
          <a:blip r:embed="rId21">
            <a:extLst>
              <a:ext uri="{BEBA8EAE-BF5A-486C-A8C5-ECC9F3942E4B}">
                <a14:imgProps xmlns:a14="http://schemas.microsoft.com/office/drawing/2010/main">
                  <a14:imgLayer r:embed="rId22">
                    <a14:imgEffect>
                      <a14:backgroundRemoval t="23472" b="92421" l="1918" r="96986">
                        <a14:foregroundMark x1="5068" y1="46210" x2="8767" y2="31051"/>
                        <a14:foregroundMark x1="8767" y1="61369" x2="8767" y2="29340"/>
                        <a14:foregroundMark x1="12466" y1="26406" x2="13014" y2="67971"/>
                        <a14:foregroundMark x1="8767" y1="29340" x2="36438" y2="27384"/>
                        <a14:foregroundMark x1="36438" y1="27384" x2="93014" y2="34963"/>
                        <a14:foregroundMark x1="93014" y1="49144" x2="8767" y2="41565"/>
                        <a14:foregroundMark x1="94521" y1="25428" x2="88767" y2="36919"/>
                        <a14:foregroundMark x1="92466" y1="27384" x2="78767" y2="28362"/>
                        <a14:foregroundMark x1="42466" y1="28362" x2="58767" y2="25428"/>
                        <a14:foregroundMark x1="3562" y1="26406" x2="2329" y2="49144"/>
                        <a14:foregroundMark x1="2329" y1="49144" x2="4110" y2="54768"/>
                        <a14:foregroundMark x1="1918" y1="60391" x2="10959" y2="58435"/>
                        <a14:foregroundMark x1="27808" y1="61369" x2="29315" y2="79218"/>
                        <a14:foregroundMark x1="29315" y1="66993" x2="30959" y2="80196"/>
                        <a14:foregroundMark x1="42466" y1="79218" x2="56575" y2="82641"/>
                        <a14:foregroundMark x1="56575" y1="82641" x2="74521" y2="69682"/>
                        <a14:foregroundMark x1="53562" y1="90465" x2="42466" y2="91443"/>
                        <a14:foregroundMark x1="26164" y1="81174" x2="27808" y2="70660"/>
                        <a14:foregroundMark x1="27808" y1="81907" x2="28219" y2="74572"/>
                        <a14:foregroundMark x1="30411" y1="81907" x2="26164" y2="79218"/>
                        <a14:foregroundMark x1="70959" y1="79218" x2="66712" y2="76284"/>
                        <a14:foregroundMark x1="72466" y1="69682" x2="72466" y2="81174"/>
                        <a14:foregroundMark x1="66164" y1="79218" x2="72466" y2="82885"/>
                        <a14:foregroundMark x1="95068" y1="57457" x2="83562" y2="59413"/>
                        <a14:foregroundMark x1="94521" y1="63081" x2="85616" y2="53790"/>
                        <a14:foregroundMark x1="97260" y1="55746" x2="85068" y2="59413"/>
                        <a14:foregroundMark x1="91918" y1="62347" x2="85068" y2="62347"/>
                        <a14:foregroundMark x1="95068" y1="26406" x2="6164" y2="25428"/>
                        <a14:foregroundMark x1="96164" y1="27384" x2="36164" y2="23716"/>
                        <a14:foregroundMark x1="48219" y1="88509" x2="56164" y2="92421"/>
                      </a14:backgroundRemoval>
                    </a14:imgEffect>
                  </a14:imgLayer>
                </a14:imgProps>
              </a:ext>
              <a:ext uri="{837473B0-CC2E-450A-ABE3-18F120FF3D39}">
                <a1611:picAttrSrcUrl xmlns:a1611="http://schemas.microsoft.com/office/drawing/2016/11/main" r:id="rId23"/>
              </a:ext>
            </a:extLst>
          </a:blip>
          <a:srcRect t="18868" b="5125"/>
          <a:stretch/>
        </p:blipFill>
        <p:spPr>
          <a:xfrm>
            <a:off x="1408340" y="2549599"/>
            <a:ext cx="4041320" cy="1716787"/>
          </a:xfrm>
          <a:prstGeom prst="rect">
            <a:avLst/>
          </a:prstGeom>
        </p:spPr>
      </p:pic>
    </p:spTree>
    <p:extLst>
      <p:ext uri="{BB962C8B-B14F-4D97-AF65-F5344CB8AC3E}">
        <p14:creationId xmlns:p14="http://schemas.microsoft.com/office/powerpoint/2010/main" val="1813451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34">
            <a:extLst>
              <a:ext uri="{FF2B5EF4-FFF2-40B4-BE49-F238E27FC236}">
                <a16:creationId xmlns:a16="http://schemas.microsoft.com/office/drawing/2014/main" id="{8CC66E84-2B42-463F-8329-75BA0D521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5C3660-F3E4-184A-A137-4B0E84D7EF8D}"/>
              </a:ext>
            </a:extLst>
          </p:cNvPr>
          <p:cNvSpPr>
            <a:spLocks noGrp="1"/>
          </p:cNvSpPr>
          <p:nvPr>
            <p:ph type="title"/>
          </p:nvPr>
        </p:nvSpPr>
        <p:spPr>
          <a:xfrm>
            <a:off x="1056582" y="928201"/>
            <a:ext cx="4036334" cy="883159"/>
          </a:xfrm>
        </p:spPr>
        <p:txBody>
          <a:bodyPr vert="horz" lIns="91440" tIns="45720" rIns="91440" bIns="45720" rtlCol="0" anchor="t">
            <a:normAutofit/>
          </a:bodyPr>
          <a:lstStyle/>
          <a:p>
            <a:r>
              <a:rPr lang="en-US" sz="5400" b="1" dirty="0"/>
              <a:t>Caesar Cipher</a:t>
            </a:r>
          </a:p>
        </p:txBody>
      </p:sp>
      <p:grpSp>
        <p:nvGrpSpPr>
          <p:cNvPr id="47" name="Group 36">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38" name="Rectangle 37">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Rectangle 4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679732"/>
            <a:ext cx="6009366" cy="542388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DB012D51-B9AD-A14B-8ECF-D01654095B7E}"/>
              </a:ext>
            </a:extLst>
          </p:cNvPr>
          <p:cNvPicPr>
            <a:picLocks noChangeAspect="1"/>
          </p:cNvPicPr>
          <p:nvPr/>
        </p:nvPicPr>
        <p:blipFill rotWithShape="1">
          <a:blip r:embed="rId3"/>
          <a:srcRect r="838" b="-2"/>
          <a:stretch/>
        </p:blipFill>
        <p:spPr>
          <a:xfrm>
            <a:off x="5922492" y="928201"/>
            <a:ext cx="5536001" cy="4926942"/>
          </a:xfrm>
          <a:prstGeom prst="rect">
            <a:avLst/>
          </a:prstGeom>
        </p:spPr>
      </p:pic>
      <p:sp>
        <p:nvSpPr>
          <p:cNvPr id="49" name="Rectangle 43">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687568" y="6355073"/>
            <a:ext cx="60076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0FA0EFA-196B-AB45-965C-926850CF7C51}"/>
              </a:ext>
            </a:extLst>
          </p:cNvPr>
          <p:cNvSpPr txBox="1"/>
          <p:nvPr/>
        </p:nvSpPr>
        <p:spPr>
          <a:xfrm>
            <a:off x="1056582" y="2475531"/>
            <a:ext cx="4036334" cy="1754326"/>
          </a:xfrm>
          <a:prstGeom prst="rect">
            <a:avLst/>
          </a:prstGeom>
          <a:noFill/>
        </p:spPr>
        <p:txBody>
          <a:bodyPr wrap="square" rtlCol="0">
            <a:spAutoFit/>
          </a:bodyPr>
          <a:lstStyle/>
          <a:p>
            <a:r>
              <a:rPr lang="en-US" dirty="0"/>
              <a:t>Using a shift size of 3,</a:t>
            </a:r>
          </a:p>
          <a:p>
            <a:pPr marL="285750" indent="-285750">
              <a:buFont typeface="Arial" panose="020B0604020202020204" pitchFamily="34" charset="0"/>
              <a:buChar char="•"/>
            </a:pPr>
            <a:r>
              <a:rPr lang="en-US" dirty="0"/>
              <a:t>What is my name encoded? </a:t>
            </a:r>
          </a:p>
          <a:p>
            <a:pPr marL="285750" indent="-285750">
              <a:buFont typeface="Arial" panose="020B0604020202020204" pitchFamily="34" charset="0"/>
              <a:buChar char="•"/>
            </a:pPr>
            <a:r>
              <a:rPr lang="en-US" dirty="0"/>
              <a:t>What is your name encoded? </a:t>
            </a:r>
          </a:p>
          <a:p>
            <a:pPr marL="285750" indent="-285750">
              <a:buFont typeface="Arial" panose="020B0604020202020204" pitchFamily="34" charset="0"/>
              <a:buChar char="•"/>
            </a:pPr>
            <a:r>
              <a:rPr lang="en-US" dirty="0"/>
              <a:t>What does this encoded message say?</a:t>
            </a:r>
          </a:p>
          <a:p>
            <a:pPr algn="ctr"/>
            <a:r>
              <a:rPr lang="en-US" dirty="0" err="1"/>
              <a:t>Wkdqnv</a:t>
            </a:r>
            <a:r>
              <a:rPr lang="en-US" dirty="0"/>
              <a:t> </a:t>
            </a:r>
            <a:r>
              <a:rPr lang="en-US" dirty="0" err="1"/>
              <a:t>iru</a:t>
            </a:r>
            <a:r>
              <a:rPr lang="en-US" dirty="0"/>
              <a:t> </a:t>
            </a:r>
            <a:r>
              <a:rPr lang="en-US" dirty="0" err="1"/>
              <a:t>mrlqlqj</a:t>
            </a:r>
            <a:r>
              <a:rPr lang="en-US" dirty="0"/>
              <a:t> xv </a:t>
            </a:r>
            <a:r>
              <a:rPr lang="en-US" dirty="0" err="1"/>
              <a:t>wrgdb</a:t>
            </a:r>
            <a:r>
              <a:rPr lang="en-US" dirty="0"/>
              <a:t>!</a:t>
            </a:r>
          </a:p>
          <a:p>
            <a:endParaRPr lang="en-US" dirty="0"/>
          </a:p>
        </p:txBody>
      </p:sp>
    </p:spTree>
    <p:extLst>
      <p:ext uri="{BB962C8B-B14F-4D97-AF65-F5344CB8AC3E}">
        <p14:creationId xmlns:p14="http://schemas.microsoft.com/office/powerpoint/2010/main" val="2204766388"/>
      </p:ext>
    </p:extLst>
  </p:cSld>
  <p:clrMapOvr>
    <a:masterClrMapping/>
  </p:clrMapOvr>
</p:sld>
</file>

<file path=ppt/theme/theme1.xml><?xml version="1.0" encoding="utf-8"?>
<a:theme xmlns:a="http://schemas.openxmlformats.org/drawingml/2006/main" name="Office Theme">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766</Words>
  <Application>Microsoft Macintosh PowerPoint</Application>
  <PresentationFormat>Widescreen</PresentationFormat>
  <Paragraphs>68</Paragraphs>
  <Slides>10</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Cybersecurity</vt:lpstr>
      <vt:lpstr>Agenda</vt:lpstr>
      <vt:lpstr>10 Principles of Cybersecurity</vt:lpstr>
      <vt:lpstr>PowerPoint Presentation</vt:lpstr>
      <vt:lpstr>PowerPoint Presentation</vt:lpstr>
      <vt:lpstr>PowerPoint Presentation</vt:lpstr>
      <vt:lpstr>PowerPoint Presentation</vt:lpstr>
      <vt:lpstr>Cryptography</vt:lpstr>
      <vt:lpstr>Caesar Cipher</vt:lpstr>
      <vt:lpstr>Social Engineering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Cybersecurity</dc:title>
  <dc:creator>Leslie Shane Ramos</dc:creator>
  <cp:lastModifiedBy>Leslie Shane Ramos</cp:lastModifiedBy>
  <cp:revision>1</cp:revision>
  <dcterms:created xsi:type="dcterms:W3CDTF">2020-08-15T05:38:06Z</dcterms:created>
  <dcterms:modified xsi:type="dcterms:W3CDTF">2020-08-15T05:38:10Z</dcterms:modified>
</cp:coreProperties>
</file>